
<file path=[Content_Types].xml><?xml version="1.0" encoding="utf-8"?>
<Types xmlns="http://schemas.openxmlformats.org/package/2006/content-types">
  <Default Extension="jpeg" ContentType="image/jpeg"/>
  <Default Extension="jpg" ContentType="image/pn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4" r:id="rId9"/>
    <p:sldId id="265" r:id="rId10"/>
    <p:sldId id="266" r:id="rId11"/>
    <p:sldId id="271" r:id="rId12"/>
    <p:sldId id="267" r:id="rId13"/>
    <p:sldId id="268" r:id="rId14"/>
    <p:sldId id="269" r:id="rId15"/>
    <p:sldId id="270" r:id="rId16"/>
    <p:sldId id="276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5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08" y="6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B0C02-9EBC-4E8A-9279-DB982E795715}" type="datetimeFigureOut">
              <a:rPr lang="en-US" smtClean="0"/>
              <a:t>9/20/26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1B95A-6D7F-4C8F-857A-6D2CD0371C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3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288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7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946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68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2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3996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770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232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36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577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4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CS@THU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RL2026-Fall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2FE41-6F7E-4506-AABC-77DAB6E9C22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urple and white logo&#10;&#10;Description automatically generated">
            <a:extLst>
              <a:ext uri="{FF2B5EF4-FFF2-40B4-BE49-F238E27FC236}">
                <a16:creationId xmlns:a16="http://schemas.microsoft.com/office/drawing/2014/main" id="{57CDAB5D-E47E-D866-D776-51A77ED6A21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230188"/>
            <a:ext cx="600710" cy="59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8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9.jpe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0.png"/><Relationship Id="rId7" Type="http://schemas.openxmlformats.org/officeDocument/2006/relationships/image" Target="../media/image24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0.png"/><Relationship Id="rId3" Type="http://schemas.openxmlformats.org/officeDocument/2006/relationships/image" Target="../media/image190.png"/><Relationship Id="rId7" Type="http://schemas.openxmlformats.org/officeDocument/2006/relationships/image" Target="../media/image23.png"/><Relationship Id="rId12" Type="http://schemas.openxmlformats.org/officeDocument/2006/relationships/image" Target="../media/image39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38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0.png"/><Relationship Id="rId9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0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2881"/>
            <a:ext cx="12192001" cy="2852737"/>
          </a:xfrm>
        </p:spPr>
        <p:txBody>
          <a:bodyPr/>
          <a:lstStyle/>
          <a:p>
            <a:pPr algn="ctr"/>
            <a:r>
              <a:rPr lang="en-US" dirty="0"/>
              <a:t>Elements of Reinforcement Learning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body" idx="1"/>
          </p:nvPr>
        </p:nvSpPr>
        <p:spPr>
          <a:xfrm>
            <a:off x="0" y="5357813"/>
            <a:ext cx="12109450" cy="1500187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Hongning Wang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CS@THU</a:t>
            </a:r>
          </a:p>
        </p:txBody>
      </p:sp>
      <p:pic>
        <p:nvPicPr>
          <p:cNvPr id="1026" name="Picture 2" descr="Reinforcement Learning, Part 1: A Brief Introduction | by dan le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756" y="135231"/>
            <a:ext cx="7275500" cy="4170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0657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Action vs. reward </a:t>
            </a:r>
          </a:p>
          <a:p>
            <a:r>
              <a:rPr lang="en-US" dirty="0"/>
              <a:t>State vs. value</a:t>
            </a:r>
          </a:p>
          <a:p>
            <a:r>
              <a:rPr lang="en-US" dirty="0"/>
              <a:t>Policy</a:t>
            </a:r>
          </a:p>
          <a:p>
            <a:r>
              <a:rPr lang="en-US" dirty="0"/>
              <a:t>Model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2540D4-909F-FBEB-13CE-32798C4CE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BA984B-CE76-334C-B9F4-DD3D2E0E6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254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taking in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a choice out of presented options</a:t>
            </a:r>
          </a:p>
          <a:p>
            <a:pPr lvl="1"/>
            <a:r>
              <a:rPr lang="en-US" dirty="0"/>
              <a:t>Discrete actions</a:t>
            </a:r>
          </a:p>
          <a:p>
            <a:pPr lvl="2"/>
            <a:r>
              <a:rPr lang="en-US" dirty="0"/>
              <a:t>Move left or right in Atari Breakout game</a:t>
            </a:r>
          </a:p>
          <a:p>
            <a:pPr lvl="2"/>
            <a:r>
              <a:rPr lang="en-US" dirty="0"/>
              <a:t>Recommend an item to a target user</a:t>
            </a:r>
          </a:p>
          <a:p>
            <a:pPr lvl="1"/>
            <a:r>
              <a:rPr lang="en-US" dirty="0"/>
              <a:t>Continuous actions</a:t>
            </a:r>
          </a:p>
          <a:p>
            <a:pPr lvl="2"/>
            <a:r>
              <a:rPr lang="en-US" dirty="0"/>
              <a:t>Drone/robotics control</a:t>
            </a:r>
          </a:p>
          <a:p>
            <a:pPr lvl="2"/>
            <a:r>
              <a:rPr lang="en-US" dirty="0"/>
              <a:t>Model selection/optimization with a black box function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pic>
        <p:nvPicPr>
          <p:cNvPr id="1026" name="Picture 2" descr="See the source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5515" y="3581103"/>
            <a:ext cx="2726451" cy="194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481" y="3586852"/>
            <a:ext cx="3704922" cy="1941890"/>
          </a:xfrm>
          <a:prstGeom prst="rect">
            <a:avLst/>
          </a:prstGeom>
        </p:spPr>
      </p:pic>
      <p:pic>
        <p:nvPicPr>
          <p:cNvPr id="1028" name="Picture 4" descr="See the source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013" y="4537483"/>
            <a:ext cx="2412999" cy="180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www.mn.uio.no/ifi/studier/masteroppgaver/asr/hypergrad-learning-curves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055" y="4348178"/>
            <a:ext cx="2680660" cy="184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488110" y="1845578"/>
            <a:ext cx="5637402" cy="448811"/>
            <a:chOff x="4488110" y="1845578"/>
            <a:chExt cx="5637402" cy="448811"/>
          </a:xfrm>
        </p:grpSpPr>
        <p:sp>
          <p:nvSpPr>
            <p:cNvPr id="9" name="Rectangle 8"/>
            <p:cNvSpPr/>
            <p:nvPr/>
          </p:nvSpPr>
          <p:spPr>
            <a:xfrm>
              <a:off x="4488110" y="1845578"/>
              <a:ext cx="2713839" cy="448811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7285839" y="1891717"/>
              <a:ext cx="2839673" cy="369332"/>
              <a:chOff x="7285839" y="1891717"/>
              <a:chExt cx="2839673" cy="369332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7717872" y="1891717"/>
                <a:ext cx="24076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FF0000"/>
                    </a:solidFill>
                  </a:rPr>
                  <a:t>Out of agent’s control!</a:t>
                </a:r>
              </a:p>
            </p:txBody>
          </p:sp>
          <p:cxnSp>
            <p:nvCxnSpPr>
              <p:cNvPr id="12" name="Straight Arrow Connector 11"/>
              <p:cNvCxnSpPr/>
              <p:nvPr/>
            </p:nvCxnSpPr>
            <p:spPr>
              <a:xfrm flipH="1">
                <a:off x="7285839" y="2063692"/>
                <a:ext cx="444616" cy="6292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" name="Rectangle 17"/>
          <p:cNvSpPr/>
          <p:nvPr/>
        </p:nvSpPr>
        <p:spPr>
          <a:xfrm>
            <a:off x="3461127" y="3008783"/>
            <a:ext cx="51901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Reinforcement learning </a:t>
            </a:r>
            <a:r>
              <a:rPr lang="en-US" i="1" dirty="0"/>
              <a:t>is learning what to do — how to map situations to </a:t>
            </a:r>
            <a:r>
              <a:rPr lang="en-US" i="1" u="sng" dirty="0"/>
              <a:t>actions</a:t>
            </a:r>
            <a:r>
              <a:rPr lang="en-US" i="1" dirty="0"/>
              <a:t> — so as to maximize a numerical reward signal.</a:t>
            </a:r>
          </a:p>
          <a:p>
            <a:r>
              <a:rPr lang="en-US" i="1" dirty="0"/>
              <a:t>			- Sutton &amp; </a:t>
            </a:r>
            <a:r>
              <a:rPr lang="en-US" i="1" dirty="0" err="1"/>
              <a:t>Barto</a:t>
            </a:r>
            <a:r>
              <a:rPr lang="en-US" i="1" dirty="0"/>
              <a:t>, 2018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93611" y="5883425"/>
            <a:ext cx="2692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Zeroth order optimization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4D33FD1-1992-6E7D-30F8-3AB1ACB11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0069C48-10C1-2C10-8553-0337448D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1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Reward in reinforcement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scalar feedback signal about the taken action</a:t>
            </a:r>
          </a:p>
          <a:p>
            <a:pPr lvl="1"/>
            <a:r>
              <a:rPr lang="en-US" dirty="0"/>
              <a:t>Suggest good/bad </a:t>
            </a:r>
            <a:r>
              <a:rPr lang="en-US" b="1" u="sng" dirty="0">
                <a:solidFill>
                  <a:srgbClr val="FF0000"/>
                </a:solidFill>
              </a:rPr>
              <a:t>immediate</a:t>
            </a:r>
            <a:r>
              <a:rPr lang="en-US" dirty="0"/>
              <a:t> consequence of the action</a:t>
            </a:r>
          </a:p>
          <a:p>
            <a:pPr lvl="2"/>
            <a:r>
              <a:rPr lang="en-US" dirty="0"/>
              <a:t>Score in Atari game</a:t>
            </a:r>
          </a:p>
          <a:p>
            <a:pPr lvl="2"/>
            <a:r>
              <a:rPr lang="en-US" dirty="0"/>
              <a:t>User clicks/purchase in a recommender system</a:t>
            </a:r>
          </a:p>
          <a:p>
            <a:pPr lvl="2"/>
            <a:r>
              <a:rPr lang="en-US" dirty="0"/>
              <a:t>Change of black-box function value</a:t>
            </a:r>
          </a:p>
          <a:p>
            <a:pPr lvl="1"/>
            <a:r>
              <a:rPr lang="en-US" dirty="0"/>
              <a:t>Delayed feedback</a:t>
            </a:r>
          </a:p>
          <a:p>
            <a:pPr lvl="2"/>
            <a:r>
              <a:rPr lang="en-US" dirty="0"/>
              <a:t>GO game</a:t>
            </a:r>
          </a:p>
          <a:p>
            <a:pPr lvl="2"/>
            <a:r>
              <a:rPr lang="en-US" dirty="0"/>
              <a:t>Derivation of mathematical proofs </a:t>
            </a:r>
          </a:p>
          <a:p>
            <a:pPr lvl="1"/>
            <a:r>
              <a:rPr lang="en-US" dirty="0"/>
              <a:t>Goal of learning – maximize </a:t>
            </a:r>
            <a:r>
              <a:rPr lang="en-US" u="sng" dirty="0"/>
              <a:t>cumulative</a:t>
            </a:r>
            <a:r>
              <a:rPr lang="en-US" dirty="0"/>
              <a:t> rewards</a:t>
            </a:r>
          </a:p>
          <a:p>
            <a:pPr lvl="2"/>
            <a:r>
              <a:rPr lang="en-US" b="1" dirty="0"/>
              <a:t>Reward hypothesis</a:t>
            </a:r>
            <a:r>
              <a:rPr lang="en-US" dirty="0"/>
              <a:t>: “</a:t>
            </a:r>
            <a:r>
              <a:rPr lang="en-US" i="1" dirty="0"/>
              <a:t>All goals can be described by the maximization of expected cumulative reward.</a:t>
            </a:r>
            <a:r>
              <a:rPr lang="en-US" dirty="0"/>
              <a:t>”</a:t>
            </a:r>
          </a:p>
          <a:p>
            <a:pPr lvl="2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398A13-0795-6D20-7269-A67F3D542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B09DCA-BDA5-B01D-65A3-686D186B6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08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take an action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respect to the current observation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pic>
        <p:nvPicPr>
          <p:cNvPr id="2050" name="Picture 2" descr="UBTECH Jimu Robot MeeBot 2.0 App-Enabled Building and Coding STEM Kit -  Appl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089" y="2720031"/>
            <a:ext cx="2940277" cy="2940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Group 12"/>
          <p:cNvGrpSpPr/>
          <p:nvPr/>
        </p:nvGrpSpPr>
        <p:grpSpPr>
          <a:xfrm>
            <a:off x="1846320" y="3489819"/>
            <a:ext cx="2281063" cy="2097465"/>
            <a:chOff x="1846320" y="3489819"/>
            <a:chExt cx="2281063" cy="2097465"/>
          </a:xfrm>
        </p:grpSpPr>
        <p:grpSp>
          <p:nvGrpSpPr>
            <p:cNvPr id="7" name="Group 6"/>
            <p:cNvGrpSpPr/>
            <p:nvPr/>
          </p:nvGrpSpPr>
          <p:grpSpPr>
            <a:xfrm>
              <a:off x="1846320" y="3489819"/>
              <a:ext cx="1819671" cy="2097465"/>
              <a:chOff x="1846320" y="3489819"/>
              <a:chExt cx="1819671" cy="2097465"/>
            </a:xfrm>
          </p:grpSpPr>
          <p:pic>
            <p:nvPicPr>
              <p:cNvPr id="9" name="Picture 2" descr="See the source image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46320" y="3489819"/>
                <a:ext cx="1769335" cy="126136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1929469" y="5217952"/>
                    <a:ext cx="1736522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Observation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929469" y="5217952"/>
                    <a:ext cx="1736522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3169" t="-9836" b="-2459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1" name="Right Arrow 10"/>
            <p:cNvSpPr/>
            <p:nvPr/>
          </p:nvSpPr>
          <p:spPr>
            <a:xfrm>
              <a:off x="3938631" y="3913464"/>
              <a:ext cx="188752" cy="43203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29119" y="3466263"/>
            <a:ext cx="2663507" cy="2121021"/>
            <a:chOff x="7529119" y="3466263"/>
            <a:chExt cx="2663507" cy="2121021"/>
          </a:xfrm>
        </p:grpSpPr>
        <p:pic>
          <p:nvPicPr>
            <p:cNvPr id="2052" name="Picture 4" descr="Retro Classic Joystick Controller Gamepad For Atari 2600 Console System -  Newegg.com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66016" y="3466263"/>
              <a:ext cx="1776048" cy="13320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8456104" y="5217952"/>
                  <a:ext cx="173652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Action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56104" y="5217952"/>
                  <a:ext cx="1736522" cy="369332"/>
                </a:xfrm>
                <a:prstGeom prst="rect">
                  <a:avLst/>
                </a:prstGeom>
                <a:blipFill>
                  <a:blip r:embed="rId6"/>
                  <a:stretch>
                    <a:fillRect l="-2807" t="-9836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Right Arrow 14"/>
            <p:cNvSpPr/>
            <p:nvPr/>
          </p:nvSpPr>
          <p:spPr>
            <a:xfrm>
              <a:off x="7529119" y="3951214"/>
              <a:ext cx="188752" cy="43203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125673" y="5192962"/>
            <a:ext cx="1879136" cy="1224832"/>
            <a:chOff x="5125673" y="5192962"/>
            <a:chExt cx="1879136" cy="1224832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25673" y="5483385"/>
              <a:ext cx="1348755" cy="523397"/>
            </a:xfrm>
            <a:prstGeom prst="rect">
              <a:avLst/>
            </a:prstGeom>
          </p:spPr>
        </p:pic>
        <p:sp>
          <p:nvSpPr>
            <p:cNvPr id="16" name="Right Arrow 15"/>
            <p:cNvSpPr/>
            <p:nvPr/>
          </p:nvSpPr>
          <p:spPr>
            <a:xfrm rot="16200000">
              <a:off x="5677324" y="5074090"/>
              <a:ext cx="192024" cy="429768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5268287" y="6048462"/>
                  <a:ext cx="173652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/>
                    <a:t>Reward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8287" y="6048462"/>
                  <a:ext cx="1736522" cy="369332"/>
                </a:xfrm>
                <a:prstGeom prst="rect">
                  <a:avLst/>
                </a:prstGeom>
                <a:blipFill>
                  <a:blip r:embed="rId8"/>
                  <a:stretch>
                    <a:fillRect l="-2807"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9" name="Date Placeholder 18">
            <a:extLst>
              <a:ext uri="{FF2B5EF4-FFF2-40B4-BE49-F238E27FC236}">
                <a16:creationId xmlns:a16="http://schemas.microsoft.com/office/drawing/2014/main" id="{35EB7112-7AD0-1DDC-D038-09797A01E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2BC2BF55-7532-2DB9-8974-B965BFC3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964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take an action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With respect to history</a:t>
                </a:r>
              </a:p>
              <a:p>
                <a:pPr lvl="1"/>
                <a:r>
                  <a:rPr lang="en-US" dirty="0"/>
                  <a:t>How did we reach the current observation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Why do we care about history?</a:t>
                </a:r>
              </a:p>
              <a:p>
                <a:pPr lvl="2"/>
                <a:r>
                  <a:rPr lang="en-US" dirty="0"/>
                  <a:t>In case this has happened before</a:t>
                </a:r>
              </a:p>
              <a:p>
                <a:pPr lvl="2"/>
                <a:r>
                  <a:rPr lang="en-US" dirty="0"/>
                  <a:t>Generalize from history</a:t>
                </a:r>
              </a:p>
              <a:p>
                <a:pPr lvl="1"/>
                <a:r>
                  <a:rPr lang="en-US" dirty="0"/>
                  <a:t>State – a function of history</a:t>
                </a:r>
              </a:p>
              <a:p>
                <a:pPr lvl="2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,……,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2646722" y="2743200"/>
                <a:ext cx="526409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6722" y="2743200"/>
                <a:ext cx="5264090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043003" y="3282084"/>
            <a:ext cx="9275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History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3401736" y="3219901"/>
            <a:ext cx="2890723" cy="14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5410407" y="3221373"/>
            <a:ext cx="2273764" cy="498572"/>
            <a:chOff x="5410407" y="3221373"/>
            <a:chExt cx="2273764" cy="498572"/>
          </a:xfrm>
        </p:grpSpPr>
        <p:sp>
          <p:nvSpPr>
            <p:cNvPr id="13" name="Rectangle 12"/>
            <p:cNvSpPr/>
            <p:nvPr/>
          </p:nvSpPr>
          <p:spPr>
            <a:xfrm>
              <a:off x="5410407" y="3319835"/>
              <a:ext cx="22737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7030A0"/>
                  </a:solidFill>
                </a:rPr>
                <a:t>Current observation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6384023" y="3221373"/>
              <a:ext cx="365760" cy="0"/>
            </a:xfrm>
            <a:prstGeom prst="line">
              <a:avLst/>
            </a:prstGeom>
            <a:ln w="28575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2567031" y="5675152"/>
            <a:ext cx="3229762" cy="394500"/>
            <a:chOff x="2567031" y="5675152"/>
            <a:chExt cx="3229762" cy="394500"/>
          </a:xfrm>
        </p:grpSpPr>
        <p:sp>
          <p:nvSpPr>
            <p:cNvPr id="14" name="TextBox 13"/>
            <p:cNvSpPr txBox="1"/>
            <p:nvPr/>
          </p:nvSpPr>
          <p:spPr>
            <a:xfrm>
              <a:off x="2994870" y="5700320"/>
              <a:ext cx="25921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How to construct states?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2567031" y="5675152"/>
              <a:ext cx="3229762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4763" y="2907879"/>
            <a:ext cx="590437" cy="24268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521" y="2899211"/>
            <a:ext cx="3038949" cy="242684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V="1">
            <a:off x="3397401" y="3219896"/>
            <a:ext cx="3383280" cy="14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2D0CF0B-7FEB-C64C-1523-FB6B32480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6C73DB48-46CD-8CE8-C3A2-D069EF0DD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F1EA15-04CB-8E2A-2951-AECC3F6D99DF}"/>
                  </a:ext>
                </a:extLst>
              </p:cNvPr>
              <p:cNvSpPr txBox="1"/>
              <p:nvPr/>
            </p:nvSpPr>
            <p:spPr>
              <a:xfrm>
                <a:off x="4863068" y="3300440"/>
                <a:ext cx="4519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1F1EA15-04CB-8E2A-2951-AECC3F6D99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3068" y="3300440"/>
                <a:ext cx="45194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915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take an action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To maximize cumulative reward in future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lvl="1"/>
                <a:r>
                  <a:rPr lang="en-US" dirty="0"/>
                  <a:t>Value function</a:t>
                </a:r>
              </a:p>
              <a:p>
                <a:pPr lvl="2"/>
                <a:r>
                  <a:rPr lang="en-US" dirty="0"/>
                  <a:t>State-action value</a:t>
                </a:r>
              </a:p>
              <a:p>
                <a:pPr lvl="2"/>
                <a:endParaRPr lang="en-US" dirty="0"/>
              </a:p>
              <a:p>
                <a:pPr lvl="2"/>
                <a:r>
                  <a:rPr lang="en-US" dirty="0"/>
                  <a:t>State value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∼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Goal: choose an action that leads to a highest value state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48431" y="2357306"/>
                <a:ext cx="84057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,……,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,……,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𝑜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8431" y="2357306"/>
                <a:ext cx="8405774" cy="461665"/>
              </a:xfrm>
              <a:prstGeom prst="rect">
                <a:avLst/>
              </a:prstGeom>
              <a:blipFill>
                <a:blip r:embed="rId3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2780460" y="2862635"/>
            <a:ext cx="9275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History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732328" y="2806117"/>
            <a:ext cx="329687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5570291" y="2818700"/>
            <a:ext cx="4039298" cy="452434"/>
            <a:chOff x="5570291" y="2818700"/>
            <a:chExt cx="4039298" cy="452434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5570291" y="2818700"/>
              <a:ext cx="4039298" cy="1"/>
            </a:xfrm>
            <a:prstGeom prst="line">
              <a:avLst/>
            </a:prstGeom>
            <a:ln w="28575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/>
            <p:cNvSpPr/>
            <p:nvPr/>
          </p:nvSpPr>
          <p:spPr>
            <a:xfrm>
              <a:off x="7176292" y="2871024"/>
              <a:ext cx="873765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</a:rPr>
                <a:t>Future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132090" y="3436936"/>
                <a:ext cx="2810128" cy="77893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/>
                              </m:sSubSup>
                            </m:e>
                          </m:nary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2090" y="3436936"/>
                <a:ext cx="2810128" cy="778931"/>
              </a:xfrm>
              <a:prstGeom prst="rect">
                <a:avLst/>
              </a:prstGeom>
              <a:blipFill>
                <a:blip r:embed="rId4"/>
                <a:stretch>
                  <a:fillRect l="-901" t="-109524" b="-169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/>
          <p:cNvSpPr/>
          <p:nvPr/>
        </p:nvSpPr>
        <p:spPr>
          <a:xfrm>
            <a:off x="5532438" y="2461382"/>
            <a:ext cx="327505" cy="32750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239001" y="2459794"/>
            <a:ext cx="534987" cy="32750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399271" y="2463604"/>
            <a:ext cx="373379" cy="327505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5711190" y="2787299"/>
            <a:ext cx="3874771" cy="1004258"/>
            <a:chOff x="5711190" y="2787299"/>
            <a:chExt cx="3874771" cy="1004258"/>
          </a:xfrm>
        </p:grpSpPr>
        <p:cxnSp>
          <p:nvCxnSpPr>
            <p:cNvPr id="22" name="Straight Arrow Connector 21"/>
            <p:cNvCxnSpPr/>
            <p:nvPr/>
          </p:nvCxnSpPr>
          <p:spPr>
            <a:xfrm>
              <a:off x="5711190" y="2815590"/>
              <a:ext cx="858512" cy="975967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9" idx="2"/>
            </p:cNvCxnSpPr>
            <p:nvPr/>
          </p:nvCxnSpPr>
          <p:spPr>
            <a:xfrm flipH="1">
              <a:off x="6627944" y="2787299"/>
              <a:ext cx="878551" cy="969312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0" idx="2"/>
            </p:cNvCxnSpPr>
            <p:nvPr/>
          </p:nvCxnSpPr>
          <p:spPr>
            <a:xfrm flipH="1">
              <a:off x="6721131" y="2791109"/>
              <a:ext cx="2864830" cy="977151"/>
            </a:xfrm>
            <a:prstGeom prst="straightConnector1">
              <a:avLst/>
            </a:prstGeom>
            <a:ln w="19050">
              <a:solidFill>
                <a:srgbClr val="7030A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285225" y="4009938"/>
            <a:ext cx="3984772" cy="369332"/>
            <a:chOff x="285225" y="4009938"/>
            <a:chExt cx="3984772" cy="369332"/>
          </a:xfrm>
        </p:grpSpPr>
        <p:sp>
          <p:nvSpPr>
            <p:cNvPr id="40" name="TextBox 39"/>
            <p:cNvSpPr txBox="1"/>
            <p:nvPr/>
          </p:nvSpPr>
          <p:spPr>
            <a:xfrm>
              <a:off x="285225" y="4009938"/>
              <a:ext cx="38841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With respect to a particular policy!</a:t>
              </a: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V="1">
              <a:off x="3624044" y="4018328"/>
              <a:ext cx="645953" cy="19294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7096291" y="3684715"/>
            <a:ext cx="4654338" cy="369332"/>
            <a:chOff x="7219860" y="3622930"/>
            <a:chExt cx="4654338" cy="369332"/>
          </a:xfrm>
        </p:grpSpPr>
        <p:sp>
          <p:nvSpPr>
            <p:cNvPr id="21" name="TextBox 20"/>
            <p:cNvSpPr txBox="1"/>
            <p:nvPr/>
          </p:nvSpPr>
          <p:spPr>
            <a:xfrm>
              <a:off x="7562217" y="3622930"/>
              <a:ext cx="43119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Oftentimes approximation is needed</a:t>
              </a:r>
            </a:p>
          </p:txBody>
        </p:sp>
        <p:cxnSp>
          <p:nvCxnSpPr>
            <p:cNvPr id="25" name="Straight Arrow Connector 24"/>
            <p:cNvCxnSpPr>
              <a:stCxn id="21" idx="1"/>
            </p:cNvCxnSpPr>
            <p:nvPr/>
          </p:nvCxnSpPr>
          <p:spPr>
            <a:xfrm flipH="1">
              <a:off x="7219860" y="3807596"/>
              <a:ext cx="342357" cy="168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3064" y="2478847"/>
            <a:ext cx="4285979" cy="294687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68B0F0BA-09F1-00F4-C18D-E303836C4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8C43AA3F-833C-9B77-F5ED-F1063763E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F9A6FB-AC06-616F-0038-F994E6DA766D}"/>
                  </a:ext>
                </a:extLst>
              </p:cNvPr>
              <p:cNvSpPr txBox="1"/>
              <p:nvPr/>
            </p:nvSpPr>
            <p:spPr>
              <a:xfrm>
                <a:off x="3633478" y="2869875"/>
                <a:ext cx="4519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4F9A6FB-AC06-616F-0038-F994E6DA76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478" y="2869875"/>
                <a:ext cx="45194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4D58A2DC-06EB-AE6E-AF41-1023B79D3EBB}"/>
              </a:ext>
            </a:extLst>
          </p:cNvPr>
          <p:cNvGrpSpPr/>
          <p:nvPr/>
        </p:nvGrpSpPr>
        <p:grpSpPr>
          <a:xfrm>
            <a:off x="6100952" y="3662021"/>
            <a:ext cx="5282588" cy="1059041"/>
            <a:chOff x="6100952" y="3662021"/>
            <a:chExt cx="5282588" cy="1059041"/>
          </a:xfrm>
        </p:grpSpPr>
        <p:grpSp>
          <p:nvGrpSpPr>
            <p:cNvPr id="13" name="Group 12"/>
            <p:cNvGrpSpPr/>
            <p:nvPr/>
          </p:nvGrpSpPr>
          <p:grpSpPr>
            <a:xfrm>
              <a:off x="6100952" y="3662021"/>
              <a:ext cx="5282588" cy="1059041"/>
              <a:chOff x="5989739" y="3674378"/>
              <a:chExt cx="5282588" cy="1059041"/>
            </a:xfrm>
          </p:grpSpPr>
          <p:sp>
            <p:nvSpPr>
              <p:cNvPr id="32" name="TextBox 31"/>
              <p:cNvSpPr txBox="1"/>
              <p:nvPr/>
            </p:nvSpPr>
            <p:spPr>
              <a:xfrm>
                <a:off x="8084511" y="4364087"/>
                <a:ext cx="31878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rgbClr val="FF0000"/>
                    </a:solidFill>
                  </a:rPr>
                  <a:t>Why do we need this?</a:t>
                </a:r>
              </a:p>
            </p:txBody>
          </p:sp>
          <p:cxnSp>
            <p:nvCxnSpPr>
              <p:cNvPr id="33" name="Straight Arrow Connector 32"/>
              <p:cNvCxnSpPr>
                <a:cxnSpLocks/>
                <a:endCxn id="36" idx="2"/>
              </p:cNvCxnSpPr>
              <p:nvPr/>
            </p:nvCxnSpPr>
            <p:spPr>
              <a:xfrm flipH="1" flipV="1">
                <a:off x="6216242" y="4039299"/>
                <a:ext cx="748754" cy="482713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Rectangle 35"/>
              <p:cNvSpPr/>
              <p:nvPr/>
            </p:nvSpPr>
            <p:spPr>
              <a:xfrm>
                <a:off x="5989739" y="3674378"/>
                <a:ext cx="453006" cy="364921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4CDD9B4-F737-C2ED-CD08-FC850DB1A4E6}"/>
                    </a:ext>
                  </a:extLst>
                </p:cNvPr>
                <p:cNvSpPr txBox="1"/>
                <p:nvPr/>
              </p:nvSpPr>
              <p:spPr>
                <a:xfrm>
                  <a:off x="7252854" y="4395354"/>
                  <a:ext cx="93435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∈(0,1]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64CDD9B4-F737-C2ED-CD08-FC850DB1A4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2854" y="4395354"/>
                  <a:ext cx="934358" cy="276999"/>
                </a:xfrm>
                <a:prstGeom prst="rect">
                  <a:avLst/>
                </a:prstGeom>
                <a:blipFill>
                  <a:blip r:embed="rId7"/>
                  <a:stretch>
                    <a:fillRect l="-6757" t="-4545" r="-8108" b="-3636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0588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taking by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Shortest path as an example</a:t>
            </a:r>
          </a:p>
          <a:p>
            <a:pPr lvl="1"/>
            <a:r>
              <a:rPr lang="en-US" dirty="0"/>
              <a:t>State: current node</a:t>
            </a:r>
          </a:p>
          <a:p>
            <a:pPr lvl="1"/>
            <a:r>
              <a:rPr lang="en-US" dirty="0"/>
              <a:t>Action: take an outgoing edge</a:t>
            </a:r>
          </a:p>
          <a:p>
            <a:pPr lvl="1"/>
            <a:r>
              <a:rPr lang="en-US" dirty="0"/>
              <a:t>Reward: (negative) edge weight</a:t>
            </a:r>
          </a:p>
          <a:p>
            <a:pPr lvl="1"/>
            <a:r>
              <a:rPr lang="en-US" dirty="0"/>
              <a:t>Value: shortest distance to the target node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318150" y="3482963"/>
            <a:ext cx="5184778" cy="2462990"/>
            <a:chOff x="3528811" y="3159987"/>
            <a:chExt cx="5184778" cy="2462990"/>
          </a:xfrm>
        </p:grpSpPr>
        <p:sp>
          <p:nvSpPr>
            <p:cNvPr id="8" name="Oval 7"/>
            <p:cNvSpPr/>
            <p:nvPr/>
          </p:nvSpPr>
          <p:spPr>
            <a:xfrm>
              <a:off x="4383110" y="355456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5482272" y="3576222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3528811" y="423714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6116392" y="500988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4717961" y="506569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7915142" y="457200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6872860" y="328639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cxnSp>
          <p:nvCxnSpPr>
            <p:cNvPr id="15" name="Straight Arrow Connector 14"/>
            <p:cNvCxnSpPr>
              <a:stCxn id="10" idx="7"/>
              <a:endCxn id="8" idx="3"/>
            </p:cNvCxnSpPr>
            <p:nvPr/>
          </p:nvCxnSpPr>
          <p:spPr>
            <a:xfrm flipV="1">
              <a:off x="3814624" y="3840382"/>
              <a:ext cx="617524" cy="4458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0" idx="5"/>
              <a:endCxn id="12" idx="1"/>
            </p:cNvCxnSpPr>
            <p:nvPr/>
          </p:nvCxnSpPr>
          <p:spPr>
            <a:xfrm>
              <a:off x="3814624" y="4522962"/>
              <a:ext cx="952375" cy="5917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8" idx="6"/>
              <a:endCxn id="9" idx="2"/>
            </p:cNvCxnSpPr>
            <p:nvPr/>
          </p:nvCxnSpPr>
          <p:spPr>
            <a:xfrm>
              <a:off x="4717961" y="3721995"/>
              <a:ext cx="764311" cy="216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3" idx="1"/>
              <a:endCxn id="14" idx="4"/>
            </p:cNvCxnSpPr>
            <p:nvPr/>
          </p:nvCxnSpPr>
          <p:spPr>
            <a:xfrm flipH="1" flipV="1">
              <a:off x="7040286" y="3621244"/>
              <a:ext cx="923894" cy="9997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6"/>
              <a:endCxn id="14" idx="2"/>
            </p:cNvCxnSpPr>
            <p:nvPr/>
          </p:nvCxnSpPr>
          <p:spPr>
            <a:xfrm flipV="1">
              <a:off x="5817123" y="3453819"/>
              <a:ext cx="1055737" cy="2898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2" idx="6"/>
              <a:endCxn id="11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1" idx="6"/>
              <a:endCxn id="13" idx="2"/>
            </p:cNvCxnSpPr>
            <p:nvPr/>
          </p:nvCxnSpPr>
          <p:spPr>
            <a:xfrm flipV="1">
              <a:off x="6451243" y="4739426"/>
              <a:ext cx="1463899" cy="43788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2" idx="7"/>
              <a:endCxn id="9" idx="3"/>
            </p:cNvCxnSpPr>
            <p:nvPr/>
          </p:nvCxnSpPr>
          <p:spPr>
            <a:xfrm flipV="1">
              <a:off x="5003774" y="3862035"/>
              <a:ext cx="527536" cy="12526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8024199" y="3393865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cxnSp>
          <p:nvCxnSpPr>
            <p:cNvPr id="24" name="Straight Arrow Connector 23"/>
            <p:cNvCxnSpPr>
              <a:stCxn id="13" idx="0"/>
              <a:endCxn id="23" idx="4"/>
            </p:cNvCxnSpPr>
            <p:nvPr/>
          </p:nvCxnSpPr>
          <p:spPr>
            <a:xfrm flipV="1">
              <a:off x="8082568" y="3728716"/>
              <a:ext cx="109057" cy="8432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4" idx="6"/>
              <a:endCxn id="23" idx="2"/>
            </p:cNvCxnSpPr>
            <p:nvPr/>
          </p:nvCxnSpPr>
          <p:spPr>
            <a:xfrm>
              <a:off x="7207711" y="3453819"/>
              <a:ext cx="816488" cy="10747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790681" y="374364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26003" y="334465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54094" y="420266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169722" y="328110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31677" y="401793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42562" y="315998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6" name="Straight Arrow Connector 35"/>
            <p:cNvCxnSpPr>
              <a:stCxn id="12" idx="7"/>
              <a:endCxn id="14" idx="3"/>
            </p:cNvCxnSpPr>
            <p:nvPr/>
          </p:nvCxnSpPr>
          <p:spPr>
            <a:xfrm flipV="1">
              <a:off x="5003774" y="3572206"/>
              <a:ext cx="1918124" cy="15425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116392" y="414585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10467362" y="5274578"/>
                <a:ext cx="11123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7362" y="5274578"/>
                <a:ext cx="1112356" cy="276999"/>
              </a:xfrm>
              <a:prstGeom prst="rect">
                <a:avLst/>
              </a:prstGeom>
              <a:blipFill>
                <a:blip r:embed="rId2"/>
                <a:stretch>
                  <a:fillRect l="-2732" t="-2174" r="-4372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10907783" y="3412223"/>
                <a:ext cx="9028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7783" y="3412223"/>
                <a:ext cx="902875" cy="276999"/>
              </a:xfrm>
              <a:prstGeom prst="rect">
                <a:avLst/>
              </a:prstGeom>
              <a:blipFill>
                <a:blip r:embed="rId3"/>
                <a:stretch>
                  <a:fillRect l="-3378" r="-608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9209013" y="3286388"/>
                <a:ext cx="1124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9013" y="3286388"/>
                <a:ext cx="1124026" cy="276999"/>
              </a:xfrm>
              <a:prstGeom prst="rect">
                <a:avLst/>
              </a:prstGeom>
              <a:blipFill>
                <a:blip r:embed="rId4"/>
                <a:stretch>
                  <a:fillRect l="-2717" r="-4348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8579839" y="5706611"/>
                <a:ext cx="1097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9839" y="5706611"/>
                <a:ext cx="1097865" cy="276999"/>
              </a:xfrm>
              <a:prstGeom prst="rect">
                <a:avLst/>
              </a:prstGeom>
              <a:blipFill>
                <a:blip r:embed="rId5"/>
                <a:stretch>
                  <a:fillRect l="-2762" r="-4420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7900330" y="3567420"/>
                <a:ext cx="1119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330" y="3567420"/>
                <a:ext cx="1119345" cy="276999"/>
              </a:xfrm>
              <a:prstGeom prst="rect">
                <a:avLst/>
              </a:prstGeom>
              <a:blipFill>
                <a:blip r:embed="rId6"/>
                <a:stretch>
                  <a:fillRect l="-2717" r="-4348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7094987" y="5756945"/>
                <a:ext cx="1092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4987" y="5756945"/>
                <a:ext cx="1092094" cy="276999"/>
              </a:xfrm>
              <a:prstGeom prst="rect">
                <a:avLst/>
              </a:prstGeom>
              <a:blipFill>
                <a:blip r:embed="rId7"/>
                <a:stretch>
                  <a:fillRect l="-2793" r="-4469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5144546" y="4624431"/>
                <a:ext cx="11128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546" y="4624431"/>
                <a:ext cx="1112869" cy="276999"/>
              </a:xfrm>
              <a:prstGeom prst="rect">
                <a:avLst/>
              </a:prstGeom>
              <a:blipFill>
                <a:blip r:embed="rId8"/>
                <a:stretch>
                  <a:fillRect l="-2747" r="-494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7036263" y="4246929"/>
                <a:ext cx="11090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263" y="4246929"/>
                <a:ext cx="1109086" cy="276999"/>
              </a:xfrm>
              <a:prstGeom prst="rect">
                <a:avLst/>
              </a:prstGeom>
              <a:blipFill>
                <a:blip r:embed="rId9"/>
                <a:stretch>
                  <a:fillRect l="-2747" r="-494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7650760" y="2768367"/>
            <a:ext cx="2759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Now how should we act? </a:t>
            </a:r>
          </a:p>
        </p:txBody>
      </p:sp>
      <p:grpSp>
        <p:nvGrpSpPr>
          <p:cNvPr id="57" name="Group 56"/>
          <p:cNvGrpSpPr/>
          <p:nvPr/>
        </p:nvGrpSpPr>
        <p:grpSpPr>
          <a:xfrm>
            <a:off x="6829398" y="3758696"/>
            <a:ext cx="3623551" cy="702016"/>
            <a:chOff x="4023281" y="3452497"/>
            <a:chExt cx="3623551" cy="702016"/>
          </a:xfrm>
        </p:grpSpPr>
        <p:sp>
          <p:nvSpPr>
            <p:cNvPr id="58" name="Oval 57"/>
            <p:cNvSpPr/>
            <p:nvPr/>
          </p:nvSpPr>
          <p:spPr>
            <a:xfrm>
              <a:off x="7525712" y="3452497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Oval 58"/>
            <p:cNvSpPr/>
            <p:nvPr/>
          </p:nvSpPr>
          <p:spPr>
            <a:xfrm>
              <a:off x="4023281" y="4033393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/>
            <p:cNvSpPr/>
            <p:nvPr/>
          </p:nvSpPr>
          <p:spPr>
            <a:xfrm>
              <a:off x="4992252" y="3668156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Oval 60"/>
            <p:cNvSpPr/>
            <p:nvPr/>
          </p:nvSpPr>
          <p:spPr>
            <a:xfrm>
              <a:off x="6221974" y="3551329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2" name="TextBox 61"/>
          <p:cNvSpPr txBox="1"/>
          <p:nvPr/>
        </p:nvSpPr>
        <p:spPr>
          <a:xfrm>
            <a:off x="8472881" y="6128158"/>
            <a:ext cx="2395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w.r.t.</a:t>
            </a:r>
            <a:r>
              <a:rPr lang="en-US" sz="1600" i="1" dirty="0"/>
              <a:t> optimal policy</a:t>
            </a:r>
          </a:p>
        </p:txBody>
      </p:sp>
      <p:sp>
        <p:nvSpPr>
          <p:cNvPr id="38" name="Date Placeholder 37">
            <a:extLst>
              <a:ext uri="{FF2B5EF4-FFF2-40B4-BE49-F238E27FC236}">
                <a16:creationId xmlns:a16="http://schemas.microsoft.com/office/drawing/2014/main" id="{FEF13D46-B022-1550-00A9-FFCC9875A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9860F622-9AB4-92D8-01F1-5005827C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CA1714-EB6A-269F-561D-91BF49E1AD8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99063" y="2235017"/>
            <a:ext cx="2857500" cy="4220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EB5725-78A3-3A6A-3D9A-36DED450BA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14848" y="2709540"/>
            <a:ext cx="2857500" cy="35692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7E4B3C7-C50A-DFEB-221A-7EB3006A76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04853" y="3099664"/>
            <a:ext cx="2857500" cy="35692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2B791C9A-CA96-EB90-50CF-7E4CABF220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0861" y="3480060"/>
            <a:ext cx="4448707" cy="356926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7A93996E-B054-220F-4B82-65EC15F57BF8}"/>
              </a:ext>
            </a:extLst>
          </p:cNvPr>
          <p:cNvSpPr/>
          <p:nvPr/>
        </p:nvSpPr>
        <p:spPr>
          <a:xfrm>
            <a:off x="11606603" y="3334706"/>
            <a:ext cx="515155" cy="432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20A1B46-2087-17D5-493B-3AD0102BF71E}"/>
              </a:ext>
            </a:extLst>
          </p:cNvPr>
          <p:cNvSpPr/>
          <p:nvPr/>
        </p:nvSpPr>
        <p:spPr>
          <a:xfrm>
            <a:off x="11203028" y="5235678"/>
            <a:ext cx="515155" cy="432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38F1538-FD28-4B7A-00CF-80DB954CDB6A}"/>
              </a:ext>
            </a:extLst>
          </p:cNvPr>
          <p:cNvSpPr/>
          <p:nvPr/>
        </p:nvSpPr>
        <p:spPr>
          <a:xfrm>
            <a:off x="9982200" y="3069553"/>
            <a:ext cx="515155" cy="432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543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62" grpId="0"/>
      <p:bldP spid="42" grpId="0" animBg="1"/>
      <p:bldP spid="43" grpId="0" animBg="1"/>
      <p:bldP spid="4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 taking by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Shortest path as an example</a:t>
            </a:r>
          </a:p>
          <a:p>
            <a:pPr lvl="1"/>
            <a:r>
              <a:rPr lang="en-US" dirty="0"/>
              <a:t>State: current node</a:t>
            </a:r>
          </a:p>
          <a:p>
            <a:pPr lvl="1"/>
            <a:r>
              <a:rPr lang="en-US" dirty="0"/>
              <a:t>Action: take an outgoing edge</a:t>
            </a:r>
          </a:p>
          <a:p>
            <a:pPr lvl="1"/>
            <a:r>
              <a:rPr lang="en-US" dirty="0"/>
              <a:t>Reward: (negative) edge weight</a:t>
            </a:r>
          </a:p>
          <a:p>
            <a:pPr lvl="1"/>
            <a:r>
              <a:rPr lang="en-US" dirty="0"/>
              <a:t>Value: </a:t>
            </a:r>
            <a:r>
              <a:rPr lang="en-US" u="sng" dirty="0"/>
              <a:t>expected</a:t>
            </a:r>
            <a:r>
              <a:rPr lang="en-US" dirty="0"/>
              <a:t> shortest distance to the target node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135" name="Group 134"/>
          <p:cNvGrpSpPr/>
          <p:nvPr/>
        </p:nvGrpSpPr>
        <p:grpSpPr>
          <a:xfrm>
            <a:off x="6431402" y="3617187"/>
            <a:ext cx="5259947" cy="2719514"/>
            <a:chOff x="3528811" y="3159987"/>
            <a:chExt cx="5259947" cy="2719514"/>
          </a:xfrm>
        </p:grpSpPr>
        <p:sp>
          <p:nvSpPr>
            <p:cNvPr id="46" name="Oval 45"/>
            <p:cNvSpPr/>
            <p:nvPr/>
          </p:nvSpPr>
          <p:spPr>
            <a:xfrm>
              <a:off x="4383110" y="355456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5482272" y="3576222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56" name="Oval 55"/>
            <p:cNvSpPr/>
            <p:nvPr/>
          </p:nvSpPr>
          <p:spPr>
            <a:xfrm>
              <a:off x="3528811" y="423714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57" name="Oval 56"/>
            <p:cNvSpPr/>
            <p:nvPr/>
          </p:nvSpPr>
          <p:spPr>
            <a:xfrm>
              <a:off x="6116392" y="500988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58" name="Oval 57"/>
            <p:cNvSpPr/>
            <p:nvPr/>
          </p:nvSpPr>
          <p:spPr>
            <a:xfrm>
              <a:off x="4717961" y="506569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59" name="Oval 58"/>
            <p:cNvSpPr/>
            <p:nvPr/>
          </p:nvSpPr>
          <p:spPr>
            <a:xfrm>
              <a:off x="7915142" y="457200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60" name="Oval 59"/>
            <p:cNvSpPr/>
            <p:nvPr/>
          </p:nvSpPr>
          <p:spPr>
            <a:xfrm>
              <a:off x="6872860" y="328639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8024199" y="3393865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grpSp>
          <p:nvGrpSpPr>
            <p:cNvPr id="62" name="Group 61"/>
            <p:cNvGrpSpPr/>
            <p:nvPr/>
          </p:nvGrpSpPr>
          <p:grpSpPr>
            <a:xfrm>
              <a:off x="3790681" y="3159987"/>
              <a:ext cx="4922908" cy="2462990"/>
              <a:chOff x="3790681" y="3159987"/>
              <a:chExt cx="4922908" cy="2462990"/>
            </a:xfrm>
          </p:grpSpPr>
          <p:sp>
            <p:nvSpPr>
              <p:cNvPr id="63" name="TextBox 62"/>
              <p:cNvSpPr txBox="1"/>
              <p:nvPr/>
            </p:nvSpPr>
            <p:spPr>
              <a:xfrm>
                <a:off x="3790681" y="3743648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</a:t>
                </a: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950060" y="4786577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</a:t>
                </a: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4926003" y="3344653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1</a:t>
                </a: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4954094" y="4202667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5441158" y="5253645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3</a:t>
                </a: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7146702" y="5017561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5</a:t>
                </a: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6169722" y="3281107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</a:t>
                </a: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7131677" y="4017933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</a:t>
                </a: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8198434" y="3969847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</a:t>
                </a:r>
              </a:p>
            </p:txBody>
          </p:sp>
          <p:sp>
            <p:nvSpPr>
              <p:cNvPr id="72" name="TextBox 71"/>
              <p:cNvSpPr txBox="1"/>
              <p:nvPr/>
            </p:nvSpPr>
            <p:spPr>
              <a:xfrm>
                <a:off x="7542562" y="3159987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2</a:t>
                </a: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6116392" y="4145858"/>
                <a:ext cx="51515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9</a:t>
                </a:r>
              </a:p>
            </p:txBody>
          </p:sp>
        </p:grpSp>
        <p:sp>
          <p:nvSpPr>
            <p:cNvPr id="74" name="TextBox 73"/>
            <p:cNvSpPr txBox="1"/>
            <p:nvPr/>
          </p:nvSpPr>
          <p:spPr>
            <a:xfrm>
              <a:off x="6019800" y="5571724"/>
              <a:ext cx="27689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/>
                <a:t>Example credit: Jiang, UIUC CS-498</a:t>
              </a:r>
            </a:p>
          </p:txBody>
        </p:sp>
        <p:grpSp>
          <p:nvGrpSpPr>
            <p:cNvPr id="75" name="Group 74"/>
            <p:cNvGrpSpPr/>
            <p:nvPr/>
          </p:nvGrpSpPr>
          <p:grpSpPr>
            <a:xfrm>
              <a:off x="3814624" y="3453819"/>
              <a:ext cx="4497310" cy="1779297"/>
              <a:chOff x="3814624" y="3453819"/>
              <a:chExt cx="4497310" cy="1779297"/>
            </a:xfrm>
          </p:grpSpPr>
          <p:cxnSp>
            <p:nvCxnSpPr>
              <p:cNvPr id="76" name="Straight Arrow Connector 75"/>
              <p:cNvCxnSpPr>
                <a:stCxn id="56" idx="7"/>
                <a:endCxn id="46" idx="3"/>
              </p:cNvCxnSpPr>
              <p:nvPr/>
            </p:nvCxnSpPr>
            <p:spPr>
              <a:xfrm flipV="1">
                <a:off x="3814624" y="3840382"/>
                <a:ext cx="617524" cy="445805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Arrow Connector 76"/>
              <p:cNvCxnSpPr>
                <a:stCxn id="56" idx="5"/>
                <a:endCxn id="64" idx="0"/>
              </p:cNvCxnSpPr>
              <p:nvPr/>
            </p:nvCxnSpPr>
            <p:spPr>
              <a:xfrm>
                <a:off x="3814624" y="4522962"/>
                <a:ext cx="393014" cy="263615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TextBox 77"/>
              <p:cNvSpPr txBox="1"/>
              <p:nvPr/>
            </p:nvSpPr>
            <p:spPr>
              <a:xfrm rot="19487134">
                <a:off x="4358528" y="3997065"/>
                <a:ext cx="9433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P=0.2</a:t>
                </a: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 rot="1772621">
                <a:off x="4264475" y="4741118"/>
                <a:ext cx="9433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P=0.8</a:t>
                </a:r>
              </a:p>
            </p:txBody>
          </p:sp>
          <p:cxnSp>
            <p:nvCxnSpPr>
              <p:cNvPr id="80" name="Straight Arrow Connector 79"/>
              <p:cNvCxnSpPr>
                <a:stCxn id="46" idx="6"/>
                <a:endCxn id="47" idx="2"/>
              </p:cNvCxnSpPr>
              <p:nvPr/>
            </p:nvCxnSpPr>
            <p:spPr>
              <a:xfrm>
                <a:off x="4717961" y="3721995"/>
                <a:ext cx="764311" cy="21653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Arrow Connector 80"/>
              <p:cNvCxnSpPr>
                <a:stCxn id="59" idx="1"/>
                <a:endCxn id="60" idx="4"/>
              </p:cNvCxnSpPr>
              <p:nvPr/>
            </p:nvCxnSpPr>
            <p:spPr>
              <a:xfrm flipH="1" flipV="1">
                <a:off x="7040286" y="3621244"/>
                <a:ext cx="923894" cy="99979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Arrow Connector 81"/>
              <p:cNvCxnSpPr>
                <a:stCxn id="47" idx="6"/>
                <a:endCxn id="60" idx="2"/>
              </p:cNvCxnSpPr>
              <p:nvPr/>
            </p:nvCxnSpPr>
            <p:spPr>
              <a:xfrm flipV="1">
                <a:off x="5817123" y="3453819"/>
                <a:ext cx="1055737" cy="289829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/>
              <p:cNvCxnSpPr>
                <a:stCxn id="58" idx="6"/>
                <a:endCxn id="57" idx="2"/>
              </p:cNvCxnSpPr>
              <p:nvPr/>
            </p:nvCxnSpPr>
            <p:spPr>
              <a:xfrm flipV="1">
                <a:off x="5052812" y="5177309"/>
                <a:ext cx="1063580" cy="55807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/>
              <p:cNvCxnSpPr>
                <a:stCxn id="57" idx="6"/>
              </p:cNvCxnSpPr>
              <p:nvPr/>
            </p:nvCxnSpPr>
            <p:spPr>
              <a:xfrm flipV="1">
                <a:off x="6451243" y="4991586"/>
                <a:ext cx="680434" cy="185723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>
                <a:stCxn id="58" idx="7"/>
                <a:endCxn id="47" idx="3"/>
              </p:cNvCxnSpPr>
              <p:nvPr/>
            </p:nvCxnSpPr>
            <p:spPr>
              <a:xfrm flipV="1">
                <a:off x="5003774" y="3862035"/>
                <a:ext cx="527536" cy="1252693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>
                <a:stCxn id="59" idx="0"/>
                <a:endCxn id="61" idx="4"/>
              </p:cNvCxnSpPr>
              <p:nvPr/>
            </p:nvCxnSpPr>
            <p:spPr>
              <a:xfrm flipV="1">
                <a:off x="8082568" y="3728716"/>
                <a:ext cx="109057" cy="843284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>
                <a:stCxn id="60" idx="6"/>
                <a:endCxn id="61" idx="2"/>
              </p:cNvCxnSpPr>
              <p:nvPr/>
            </p:nvCxnSpPr>
            <p:spPr>
              <a:xfrm>
                <a:off x="7207711" y="3453819"/>
                <a:ext cx="816488" cy="107472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/>
              <p:cNvCxnSpPr>
                <a:stCxn id="58" idx="7"/>
                <a:endCxn id="60" idx="3"/>
              </p:cNvCxnSpPr>
              <p:nvPr/>
            </p:nvCxnSpPr>
            <p:spPr>
              <a:xfrm flipV="1">
                <a:off x="5003774" y="3572206"/>
                <a:ext cx="1918124" cy="1542522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/>
              <p:cNvCxnSpPr>
                <a:stCxn id="64" idx="0"/>
                <a:endCxn id="47" idx="3"/>
              </p:cNvCxnSpPr>
              <p:nvPr/>
            </p:nvCxnSpPr>
            <p:spPr>
              <a:xfrm flipV="1">
                <a:off x="4207638" y="3862035"/>
                <a:ext cx="1323672" cy="924542"/>
              </a:xfrm>
              <a:prstGeom prst="straightConnector1">
                <a:avLst/>
              </a:prstGeom>
              <a:ln w="28575">
                <a:solidFill>
                  <a:srgbClr val="7030A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Arrow Connector 89"/>
              <p:cNvCxnSpPr>
                <a:stCxn id="64" idx="0"/>
                <a:endCxn id="58" idx="1"/>
              </p:cNvCxnSpPr>
              <p:nvPr/>
            </p:nvCxnSpPr>
            <p:spPr>
              <a:xfrm>
                <a:off x="4207638" y="4786577"/>
                <a:ext cx="559361" cy="328151"/>
              </a:xfrm>
              <a:prstGeom prst="straightConnector1">
                <a:avLst/>
              </a:prstGeom>
              <a:ln w="28575">
                <a:solidFill>
                  <a:srgbClr val="7030A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Arrow Connector 90"/>
              <p:cNvCxnSpPr>
                <a:endCxn id="61" idx="3"/>
              </p:cNvCxnSpPr>
              <p:nvPr/>
            </p:nvCxnSpPr>
            <p:spPr>
              <a:xfrm flipV="1">
                <a:off x="7121546" y="3679678"/>
                <a:ext cx="951691" cy="1306230"/>
              </a:xfrm>
              <a:prstGeom prst="straightConnector1">
                <a:avLst/>
              </a:prstGeom>
              <a:ln w="28575">
                <a:solidFill>
                  <a:srgbClr val="7030A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Arrow Connector 91"/>
              <p:cNvCxnSpPr>
                <a:endCxn id="59" idx="2"/>
              </p:cNvCxnSpPr>
              <p:nvPr/>
            </p:nvCxnSpPr>
            <p:spPr>
              <a:xfrm flipV="1">
                <a:off x="7117978" y="4739426"/>
                <a:ext cx="797164" cy="256175"/>
              </a:xfrm>
              <a:prstGeom prst="straightConnector1">
                <a:avLst/>
              </a:prstGeom>
              <a:ln w="28575">
                <a:solidFill>
                  <a:srgbClr val="7030A0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TextBox 92"/>
              <p:cNvSpPr txBox="1"/>
              <p:nvPr/>
            </p:nvSpPr>
            <p:spPr>
              <a:xfrm>
                <a:off x="6659988" y="4407808"/>
                <a:ext cx="9433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P=0.5</a:t>
                </a:r>
              </a:p>
            </p:txBody>
          </p:sp>
          <p:sp>
            <p:nvSpPr>
              <p:cNvPr id="94" name="TextBox 93"/>
              <p:cNvSpPr txBox="1"/>
              <p:nvPr/>
            </p:nvSpPr>
            <p:spPr>
              <a:xfrm>
                <a:off x="7368557" y="4847730"/>
                <a:ext cx="9433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P=0.5</a:t>
                </a:r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6" name="TextBox 135"/>
              <p:cNvSpPr txBox="1"/>
              <p:nvPr/>
            </p:nvSpPr>
            <p:spPr>
              <a:xfrm>
                <a:off x="11000063" y="5383635"/>
                <a:ext cx="11123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6" name="TextBox 1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00063" y="5383635"/>
                <a:ext cx="1112356" cy="276999"/>
              </a:xfrm>
              <a:prstGeom prst="rect">
                <a:avLst/>
              </a:prstGeom>
              <a:blipFill>
                <a:blip r:embed="rId2"/>
                <a:stretch>
                  <a:fillRect l="-2732" t="-2174" r="-4372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7" name="TextBox 136"/>
              <p:cNvSpPr txBox="1"/>
              <p:nvPr/>
            </p:nvSpPr>
            <p:spPr>
              <a:xfrm>
                <a:off x="10995867" y="3546447"/>
                <a:ext cx="9028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7" name="TextBox 1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5867" y="3546447"/>
                <a:ext cx="902875" cy="276999"/>
              </a:xfrm>
              <a:prstGeom prst="rect">
                <a:avLst/>
              </a:prstGeom>
              <a:blipFill>
                <a:blip r:embed="rId3"/>
                <a:stretch>
                  <a:fillRect l="-3378" r="-540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8" name="TextBox 137"/>
              <p:cNvSpPr txBox="1"/>
              <p:nvPr/>
            </p:nvSpPr>
            <p:spPr>
              <a:xfrm>
                <a:off x="9288708" y="3403834"/>
                <a:ext cx="1124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8" name="TextBox 1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8708" y="3403834"/>
                <a:ext cx="1124026" cy="276999"/>
              </a:xfrm>
              <a:prstGeom prst="rect">
                <a:avLst/>
              </a:prstGeom>
              <a:blipFill>
                <a:blip r:embed="rId4"/>
                <a:stretch>
                  <a:fillRect l="-2717" r="-4348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9" name="TextBox 138"/>
              <p:cNvSpPr txBox="1"/>
              <p:nvPr/>
            </p:nvSpPr>
            <p:spPr>
              <a:xfrm>
                <a:off x="1016212" y="4649597"/>
                <a:ext cx="42736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−5+0.5×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+0.5×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9" name="TextBox 1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212" y="4649597"/>
                <a:ext cx="4273670" cy="276999"/>
              </a:xfrm>
              <a:prstGeom prst="rect">
                <a:avLst/>
              </a:prstGeom>
              <a:blipFill>
                <a:blip r:embed="rId5"/>
                <a:stretch>
                  <a:fillRect t="-4545" b="-36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0" name="TextBox 139"/>
              <p:cNvSpPr txBox="1"/>
              <p:nvPr/>
            </p:nvSpPr>
            <p:spPr>
              <a:xfrm>
                <a:off x="887135" y="5039686"/>
                <a:ext cx="561628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max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,−2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+0.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+0.8×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dirty="0"/>
                  <a:t>          </a:t>
                </a:r>
                <a:r>
                  <a:rPr lang="zh-CN" altLang="en-US" b="0" dirty="0"/>
                  <a:t>    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=−9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40" name="TextBox 1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7135" y="5039686"/>
                <a:ext cx="5616281" cy="553998"/>
              </a:xfrm>
              <a:prstGeom prst="rect">
                <a:avLst/>
              </a:prstGeom>
              <a:blipFill>
                <a:blip r:embed="rId6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1" name="TextBox 140"/>
              <p:cNvSpPr txBox="1"/>
              <p:nvPr/>
            </p:nvSpPr>
            <p:spPr>
              <a:xfrm>
                <a:off x="8042943" y="3701643"/>
                <a:ext cx="1124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1" name="TextBox 1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2943" y="3701643"/>
                <a:ext cx="1124026" cy="276999"/>
              </a:xfrm>
              <a:prstGeom prst="rect">
                <a:avLst/>
              </a:prstGeom>
              <a:blipFill>
                <a:blip r:embed="rId7"/>
                <a:stretch>
                  <a:fillRect l="-2162" r="-4324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2" name="TextBox 141"/>
              <p:cNvSpPr txBox="1"/>
              <p:nvPr/>
            </p:nvSpPr>
            <p:spPr>
              <a:xfrm>
                <a:off x="6142836" y="3844256"/>
                <a:ext cx="1124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2" name="TextBox 1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2836" y="3844256"/>
                <a:ext cx="1124026" cy="276999"/>
              </a:xfrm>
              <a:prstGeom prst="rect">
                <a:avLst/>
              </a:prstGeom>
              <a:blipFill>
                <a:blip r:embed="rId8"/>
                <a:stretch>
                  <a:fillRect l="-2174" r="-4348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/>
              <p:cNvSpPr/>
              <p:nvPr/>
            </p:nvSpPr>
            <p:spPr>
              <a:xfrm>
                <a:off x="8753987" y="5790393"/>
                <a:ext cx="12825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3" name="Rectangle 1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3987" y="5790393"/>
                <a:ext cx="128253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Rectangle 143"/>
              <p:cNvSpPr/>
              <p:nvPr/>
            </p:nvSpPr>
            <p:spPr>
              <a:xfrm>
                <a:off x="6962937" y="5907839"/>
                <a:ext cx="128253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4" name="Rectangle 1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2937" y="5907839"/>
                <a:ext cx="1282531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3405775" y="5322815"/>
            <a:ext cx="2789339" cy="304262"/>
            <a:chOff x="3280095" y="5322815"/>
            <a:chExt cx="2789339" cy="30426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5" name="TextBox 144"/>
                <p:cNvSpPr txBox="1"/>
                <p:nvPr/>
              </p:nvSpPr>
              <p:spPr>
                <a:xfrm>
                  <a:off x="4322428" y="5350078"/>
                  <a:ext cx="53059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−9.2</m:t>
                        </m:r>
                      </m:oMath>
                    </m:oMathPara>
                  </a14:m>
                  <a:endParaRPr 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145" name="TextBox 1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2428" y="5350078"/>
                  <a:ext cx="530594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149" r="-11494" b="-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47" name="Straight Connector 146"/>
            <p:cNvCxnSpPr/>
            <p:nvPr/>
          </p:nvCxnSpPr>
          <p:spPr>
            <a:xfrm>
              <a:off x="3280095" y="5322815"/>
              <a:ext cx="2789339" cy="419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TextBox 147"/>
          <p:cNvSpPr txBox="1"/>
          <p:nvPr/>
        </p:nvSpPr>
        <p:spPr>
          <a:xfrm>
            <a:off x="7650760" y="2768367"/>
            <a:ext cx="2759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Now how should we act? </a:t>
            </a:r>
          </a:p>
        </p:txBody>
      </p:sp>
      <p:grpSp>
        <p:nvGrpSpPr>
          <p:cNvPr id="149" name="Group 148"/>
          <p:cNvGrpSpPr/>
          <p:nvPr/>
        </p:nvGrpSpPr>
        <p:grpSpPr>
          <a:xfrm>
            <a:off x="6917482" y="3905503"/>
            <a:ext cx="3623551" cy="702016"/>
            <a:chOff x="4023281" y="3452497"/>
            <a:chExt cx="3623551" cy="702016"/>
          </a:xfrm>
        </p:grpSpPr>
        <p:sp>
          <p:nvSpPr>
            <p:cNvPr id="150" name="Oval 149"/>
            <p:cNvSpPr/>
            <p:nvPr/>
          </p:nvSpPr>
          <p:spPr>
            <a:xfrm>
              <a:off x="7525712" y="3452497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1" name="Oval 150"/>
            <p:cNvSpPr/>
            <p:nvPr/>
          </p:nvSpPr>
          <p:spPr>
            <a:xfrm>
              <a:off x="4023281" y="4033393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Oval 151"/>
            <p:cNvSpPr/>
            <p:nvPr/>
          </p:nvSpPr>
          <p:spPr>
            <a:xfrm>
              <a:off x="4992252" y="3668156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3" name="Oval 152"/>
            <p:cNvSpPr/>
            <p:nvPr/>
          </p:nvSpPr>
          <p:spPr>
            <a:xfrm>
              <a:off x="6221974" y="3551329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8451213" y="6258167"/>
            <a:ext cx="2395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w.r.t.</a:t>
            </a:r>
            <a:r>
              <a:rPr lang="en-US" sz="1600" i="1" dirty="0"/>
              <a:t> optimal policy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6D94B2BD-47A6-19F3-2FE6-7EF9A72B2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2CF925-94B1-2C54-6F36-FBDBCE538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339943-386D-1FD6-E739-41F1D53CBC71}"/>
              </a:ext>
            </a:extLst>
          </p:cNvPr>
          <p:cNvSpPr/>
          <p:nvPr/>
        </p:nvSpPr>
        <p:spPr>
          <a:xfrm>
            <a:off x="8936676" y="5373125"/>
            <a:ext cx="492546" cy="4855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3CD6B6-1AD4-3516-0CBB-94089FEAA358}"/>
              </a:ext>
            </a:extLst>
          </p:cNvPr>
          <p:cNvSpPr/>
          <p:nvPr/>
        </p:nvSpPr>
        <p:spPr>
          <a:xfrm>
            <a:off x="6357856" y="4622606"/>
            <a:ext cx="492546" cy="48555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4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  <p:bldP spid="140" grpId="0"/>
      <p:bldP spid="141" grpId="0"/>
      <p:bldP spid="142" grpId="0"/>
      <p:bldP spid="143" grpId="0"/>
      <p:bldP spid="144" grpId="0"/>
      <p:bldP spid="148" grpId="0"/>
      <p:bldP spid="95" grpId="0"/>
      <p:bldP spid="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mapping from state to action</a:t>
                </a:r>
              </a:p>
              <a:p>
                <a:pPr lvl="1"/>
                <a:r>
                  <a:rPr lang="en-US" dirty="0"/>
                  <a:t>By the agent!</a:t>
                </a:r>
              </a:p>
              <a:p>
                <a:pPr lvl="1"/>
                <a:r>
                  <a:rPr lang="en-US" dirty="0"/>
                  <a:t>Deterministic or stochastic</a:t>
                </a:r>
              </a:p>
              <a:p>
                <a:pPr lvl="2"/>
                <a:r>
                  <a:rPr lang="en-US" b="0" dirty="0"/>
                  <a:t>Notation-wise: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/>
                  <a:t> </a:t>
                </a:r>
                <a:r>
                  <a:rPr lang="en-US" dirty="0" err="1"/>
                  <a:t>v.s</a:t>
                </a:r>
                <a:r>
                  <a:rPr lang="en-US" dirty="0"/>
                  <a:t>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Optimal policy maximizes value</a:t>
                </a:r>
              </a:p>
              <a:p>
                <a:pPr lvl="2"/>
                <a:r>
                  <a:rPr lang="en-US" dirty="0"/>
                  <a:t>Value function gives us optimal policy?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318150" y="3482963"/>
            <a:ext cx="5184778" cy="2462990"/>
            <a:chOff x="3528811" y="3159987"/>
            <a:chExt cx="5184778" cy="2462990"/>
          </a:xfrm>
        </p:grpSpPr>
        <p:sp>
          <p:nvSpPr>
            <p:cNvPr id="8" name="Oval 7"/>
            <p:cNvSpPr/>
            <p:nvPr/>
          </p:nvSpPr>
          <p:spPr>
            <a:xfrm>
              <a:off x="4383110" y="355456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5482272" y="3576222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3528811" y="423714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6116392" y="500988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4717961" y="506569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7915142" y="457200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6872860" y="328639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cxnSp>
          <p:nvCxnSpPr>
            <p:cNvPr id="15" name="Straight Arrow Connector 14"/>
            <p:cNvCxnSpPr>
              <a:stCxn id="10" idx="7"/>
              <a:endCxn id="8" idx="3"/>
            </p:cNvCxnSpPr>
            <p:nvPr/>
          </p:nvCxnSpPr>
          <p:spPr>
            <a:xfrm flipV="1">
              <a:off x="3814624" y="3840382"/>
              <a:ext cx="617524" cy="4458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stCxn id="10" idx="5"/>
              <a:endCxn id="12" idx="1"/>
            </p:cNvCxnSpPr>
            <p:nvPr/>
          </p:nvCxnSpPr>
          <p:spPr>
            <a:xfrm>
              <a:off x="3814624" y="4522962"/>
              <a:ext cx="952375" cy="5917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>
              <a:stCxn id="8" idx="6"/>
              <a:endCxn id="9" idx="2"/>
            </p:cNvCxnSpPr>
            <p:nvPr/>
          </p:nvCxnSpPr>
          <p:spPr>
            <a:xfrm>
              <a:off x="4717961" y="3721995"/>
              <a:ext cx="764311" cy="216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13" idx="1"/>
              <a:endCxn id="14" idx="4"/>
            </p:cNvCxnSpPr>
            <p:nvPr/>
          </p:nvCxnSpPr>
          <p:spPr>
            <a:xfrm flipH="1" flipV="1">
              <a:off x="7040286" y="3621244"/>
              <a:ext cx="923894" cy="9997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stCxn id="9" idx="6"/>
              <a:endCxn id="14" idx="2"/>
            </p:cNvCxnSpPr>
            <p:nvPr/>
          </p:nvCxnSpPr>
          <p:spPr>
            <a:xfrm flipV="1">
              <a:off x="5817123" y="3453819"/>
              <a:ext cx="1055737" cy="2898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2" idx="6"/>
              <a:endCxn id="11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>
              <a:stCxn id="11" idx="6"/>
              <a:endCxn id="13" idx="2"/>
            </p:cNvCxnSpPr>
            <p:nvPr/>
          </p:nvCxnSpPr>
          <p:spPr>
            <a:xfrm flipV="1">
              <a:off x="6451243" y="4739426"/>
              <a:ext cx="1463899" cy="43788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2" idx="7"/>
              <a:endCxn id="9" idx="3"/>
            </p:cNvCxnSpPr>
            <p:nvPr/>
          </p:nvCxnSpPr>
          <p:spPr>
            <a:xfrm flipV="1">
              <a:off x="5003774" y="3862035"/>
              <a:ext cx="527536" cy="12526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/>
            <p:cNvSpPr/>
            <p:nvPr/>
          </p:nvSpPr>
          <p:spPr>
            <a:xfrm>
              <a:off x="8024199" y="3393865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cxnSp>
          <p:nvCxnSpPr>
            <p:cNvPr id="24" name="Straight Arrow Connector 23"/>
            <p:cNvCxnSpPr>
              <a:stCxn id="13" idx="0"/>
              <a:endCxn id="23" idx="4"/>
            </p:cNvCxnSpPr>
            <p:nvPr/>
          </p:nvCxnSpPr>
          <p:spPr>
            <a:xfrm flipV="1">
              <a:off x="8082568" y="3728716"/>
              <a:ext cx="109057" cy="8432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14" idx="6"/>
              <a:endCxn id="23" idx="2"/>
            </p:cNvCxnSpPr>
            <p:nvPr/>
          </p:nvCxnSpPr>
          <p:spPr>
            <a:xfrm>
              <a:off x="7207711" y="3453819"/>
              <a:ext cx="816488" cy="10747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3790681" y="374364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926003" y="334465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954094" y="420266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169722" y="328110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7131677" y="401793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42562" y="315998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36" name="Straight Arrow Connector 35"/>
            <p:cNvCxnSpPr>
              <a:stCxn id="12" idx="7"/>
              <a:endCxn id="14" idx="3"/>
            </p:cNvCxnSpPr>
            <p:nvPr/>
          </p:nvCxnSpPr>
          <p:spPr>
            <a:xfrm flipV="1">
              <a:off x="5003774" y="3572206"/>
              <a:ext cx="1918124" cy="15425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/>
            <p:cNvSpPr txBox="1"/>
            <p:nvPr/>
          </p:nvSpPr>
          <p:spPr>
            <a:xfrm>
              <a:off x="6116392" y="414585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10467362" y="5274578"/>
                <a:ext cx="111235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7362" y="5274578"/>
                <a:ext cx="1112356" cy="276999"/>
              </a:xfrm>
              <a:prstGeom prst="rect">
                <a:avLst/>
              </a:prstGeom>
              <a:blipFill>
                <a:blip r:embed="rId3"/>
                <a:stretch>
                  <a:fillRect l="-2732" t="-2174" r="-4372" b="-3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10907783" y="3412223"/>
                <a:ext cx="9028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07783" y="3412223"/>
                <a:ext cx="902875" cy="276999"/>
              </a:xfrm>
              <a:prstGeom prst="rect">
                <a:avLst/>
              </a:prstGeom>
              <a:blipFill>
                <a:blip r:embed="rId4"/>
                <a:stretch>
                  <a:fillRect l="-3378" r="-608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9209013" y="3286388"/>
                <a:ext cx="1124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9013" y="3286388"/>
                <a:ext cx="1124026" cy="276999"/>
              </a:xfrm>
              <a:prstGeom prst="rect">
                <a:avLst/>
              </a:prstGeom>
              <a:blipFill>
                <a:blip r:embed="rId5"/>
                <a:stretch>
                  <a:fillRect l="-2717" r="-4348" b="-239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8579839" y="5706611"/>
                <a:ext cx="1097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=−7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9839" y="5706611"/>
                <a:ext cx="1097865" cy="276999"/>
              </a:xfrm>
              <a:prstGeom prst="rect">
                <a:avLst/>
              </a:prstGeom>
              <a:blipFill>
                <a:blip r:embed="rId6"/>
                <a:stretch>
                  <a:fillRect l="-2762" r="-4420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7900330" y="3567420"/>
                <a:ext cx="1119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330" y="3567420"/>
                <a:ext cx="1119345" cy="276999"/>
              </a:xfrm>
              <a:prstGeom prst="rect">
                <a:avLst/>
              </a:prstGeom>
              <a:blipFill>
                <a:blip r:embed="rId7"/>
                <a:stretch>
                  <a:fillRect l="-2717" r="-4348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7094987" y="5756945"/>
                <a:ext cx="10920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=−8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4987" y="5756945"/>
                <a:ext cx="1092094" cy="276999"/>
              </a:xfrm>
              <a:prstGeom prst="rect">
                <a:avLst/>
              </a:prstGeom>
              <a:blipFill>
                <a:blip r:embed="rId8"/>
                <a:stretch>
                  <a:fillRect l="-2793" r="-4469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144546" y="4624431"/>
                <a:ext cx="11128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4546" y="4624431"/>
                <a:ext cx="1112869" cy="276999"/>
              </a:xfrm>
              <a:prstGeom prst="rect">
                <a:avLst/>
              </a:prstGeom>
              <a:blipFill>
                <a:blip r:embed="rId9"/>
                <a:stretch>
                  <a:fillRect l="-2747" r="-4945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036263" y="4246929"/>
                <a:ext cx="11090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6263" y="4246929"/>
                <a:ext cx="1109086" cy="276999"/>
              </a:xfrm>
              <a:prstGeom prst="rect">
                <a:avLst/>
              </a:prstGeom>
              <a:blipFill>
                <a:blip r:embed="rId10"/>
                <a:stretch>
                  <a:fillRect l="-2747" r="-4945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022908" y="4943213"/>
                <a:ext cx="12441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2908" y="4943213"/>
                <a:ext cx="1244187" cy="276999"/>
              </a:xfrm>
              <a:prstGeom prst="rect">
                <a:avLst/>
              </a:prstGeom>
              <a:blipFill>
                <a:blip r:embed="rId11"/>
                <a:stretch>
                  <a:fillRect l="-2451" r="-3922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6985932" y="6067336"/>
                <a:ext cx="12441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932" y="6067336"/>
                <a:ext cx="1244187" cy="276999"/>
              </a:xfrm>
              <a:prstGeom prst="rect">
                <a:avLst/>
              </a:prstGeom>
              <a:blipFill>
                <a:blip r:embed="rId12"/>
                <a:stretch>
                  <a:fillRect l="-1961" r="-343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10354112" y="5626913"/>
                <a:ext cx="124418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54112" y="5626913"/>
                <a:ext cx="1244187" cy="276999"/>
              </a:xfrm>
              <a:prstGeom prst="rect">
                <a:avLst/>
              </a:prstGeom>
              <a:blipFill>
                <a:blip r:embed="rId13"/>
                <a:stretch>
                  <a:fillRect l="-980" t="-2222" r="-147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Date Placeholder 45">
            <a:extLst>
              <a:ext uri="{FF2B5EF4-FFF2-40B4-BE49-F238E27FC236}">
                <a16:creationId xmlns:a16="http://schemas.microsoft.com/office/drawing/2014/main" id="{AFF7C17A-2CFA-716E-81E3-FDF755D7F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D024632E-6311-82C7-7713-203F98FC2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10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47B7B98-EBDC-A525-2082-4C12B0A3A34E}"/>
              </a:ext>
            </a:extLst>
          </p:cNvPr>
          <p:cNvSpPr txBox="1"/>
          <p:nvPr/>
        </p:nvSpPr>
        <p:spPr>
          <a:xfrm>
            <a:off x="2014152" y="4176584"/>
            <a:ext cx="1556951" cy="370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Act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</a:rPr>
              <a:t>greedily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824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vs. Control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Prediction</a:t>
            </a:r>
          </a:p>
          <a:p>
            <a:pPr lvl="1"/>
            <a:r>
              <a:rPr lang="en-US" dirty="0"/>
              <a:t>Evaluate value function given a policy</a:t>
            </a:r>
          </a:p>
          <a:p>
            <a:r>
              <a:rPr lang="en-US" dirty="0"/>
              <a:t>Control</a:t>
            </a:r>
          </a:p>
          <a:p>
            <a:pPr lvl="1"/>
            <a:r>
              <a:rPr lang="en-US" dirty="0"/>
              <a:t>Optimize policy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097445" y="2205827"/>
            <a:ext cx="4017293" cy="910067"/>
            <a:chOff x="6097445" y="2205827"/>
            <a:chExt cx="4017293" cy="910067"/>
          </a:xfrm>
        </p:grpSpPr>
        <p:sp>
          <p:nvSpPr>
            <p:cNvPr id="7" name="TextBox 6"/>
            <p:cNvSpPr txBox="1"/>
            <p:nvPr/>
          </p:nvSpPr>
          <p:spPr>
            <a:xfrm>
              <a:off x="7124520" y="2552519"/>
              <a:ext cx="299021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i="1" dirty="0">
                  <a:solidFill>
                    <a:srgbClr val="FF0000"/>
                  </a:solidFill>
                </a:rPr>
                <a:t>Sort of E-step vs., M-step? 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6119113" y="2205827"/>
              <a:ext cx="923067" cy="420364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flipV="1">
              <a:off x="6097445" y="2829873"/>
              <a:ext cx="953402" cy="286021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3847970" y="3413624"/>
            <a:ext cx="5184778" cy="2462990"/>
            <a:chOff x="3528811" y="3159987"/>
            <a:chExt cx="5184778" cy="2462990"/>
          </a:xfrm>
        </p:grpSpPr>
        <p:sp>
          <p:nvSpPr>
            <p:cNvPr id="15" name="Oval 14"/>
            <p:cNvSpPr/>
            <p:nvPr/>
          </p:nvSpPr>
          <p:spPr>
            <a:xfrm>
              <a:off x="4383110" y="355456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5482272" y="3576222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</a:t>
              </a:r>
            </a:p>
          </p:txBody>
        </p:sp>
        <p:sp>
          <p:nvSpPr>
            <p:cNvPr id="17" name="Oval 16"/>
            <p:cNvSpPr/>
            <p:nvPr/>
          </p:nvSpPr>
          <p:spPr>
            <a:xfrm>
              <a:off x="3528811" y="4237149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a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6116392" y="500988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e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4717961" y="506569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</a:t>
              </a:r>
            </a:p>
          </p:txBody>
        </p:sp>
        <p:sp>
          <p:nvSpPr>
            <p:cNvPr id="20" name="Oval 19"/>
            <p:cNvSpPr/>
            <p:nvPr/>
          </p:nvSpPr>
          <p:spPr>
            <a:xfrm>
              <a:off x="7915142" y="4572000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f</a:t>
              </a:r>
            </a:p>
          </p:txBody>
        </p:sp>
        <p:sp>
          <p:nvSpPr>
            <p:cNvPr id="21" name="Oval 20"/>
            <p:cNvSpPr/>
            <p:nvPr/>
          </p:nvSpPr>
          <p:spPr>
            <a:xfrm>
              <a:off x="6872860" y="3286393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cxnSp>
          <p:nvCxnSpPr>
            <p:cNvPr id="22" name="Straight Arrow Connector 21"/>
            <p:cNvCxnSpPr>
              <a:stCxn id="17" idx="7"/>
              <a:endCxn id="15" idx="3"/>
            </p:cNvCxnSpPr>
            <p:nvPr/>
          </p:nvCxnSpPr>
          <p:spPr>
            <a:xfrm flipV="1">
              <a:off x="3814624" y="3840382"/>
              <a:ext cx="617524" cy="44580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17" idx="5"/>
              <a:endCxn id="19" idx="1"/>
            </p:cNvCxnSpPr>
            <p:nvPr/>
          </p:nvCxnSpPr>
          <p:spPr>
            <a:xfrm>
              <a:off x="3814624" y="4522962"/>
              <a:ext cx="952375" cy="591766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stCxn id="15" idx="6"/>
              <a:endCxn id="16" idx="2"/>
            </p:cNvCxnSpPr>
            <p:nvPr/>
          </p:nvCxnSpPr>
          <p:spPr>
            <a:xfrm>
              <a:off x="4717961" y="3721995"/>
              <a:ext cx="764311" cy="2165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0" idx="1"/>
              <a:endCxn id="21" idx="4"/>
            </p:cNvCxnSpPr>
            <p:nvPr/>
          </p:nvCxnSpPr>
          <p:spPr>
            <a:xfrm flipH="1" flipV="1">
              <a:off x="7040286" y="3621244"/>
              <a:ext cx="923894" cy="99979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/>
            <p:cNvCxnSpPr>
              <a:stCxn id="16" idx="6"/>
              <a:endCxn id="21" idx="2"/>
            </p:cNvCxnSpPr>
            <p:nvPr/>
          </p:nvCxnSpPr>
          <p:spPr>
            <a:xfrm flipV="1">
              <a:off x="5817123" y="3453819"/>
              <a:ext cx="1055737" cy="289829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19" idx="6"/>
              <a:endCxn id="18" idx="2"/>
            </p:cNvCxnSpPr>
            <p:nvPr/>
          </p:nvCxnSpPr>
          <p:spPr>
            <a:xfrm flipV="1">
              <a:off x="5052812" y="5177309"/>
              <a:ext cx="1063580" cy="5580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18" idx="6"/>
              <a:endCxn id="20" idx="2"/>
            </p:cNvCxnSpPr>
            <p:nvPr/>
          </p:nvCxnSpPr>
          <p:spPr>
            <a:xfrm flipV="1">
              <a:off x="6451243" y="4739426"/>
              <a:ext cx="1463899" cy="43788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9" idx="7"/>
              <a:endCxn id="16" idx="3"/>
            </p:cNvCxnSpPr>
            <p:nvPr/>
          </p:nvCxnSpPr>
          <p:spPr>
            <a:xfrm flipV="1">
              <a:off x="5003774" y="3862035"/>
              <a:ext cx="527536" cy="125269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8024199" y="3393865"/>
              <a:ext cx="334851" cy="334851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</a:t>
              </a:r>
            </a:p>
          </p:txBody>
        </p:sp>
        <p:cxnSp>
          <p:nvCxnSpPr>
            <p:cNvPr id="31" name="Straight Arrow Connector 30"/>
            <p:cNvCxnSpPr>
              <a:stCxn id="20" idx="0"/>
              <a:endCxn id="30" idx="4"/>
            </p:cNvCxnSpPr>
            <p:nvPr/>
          </p:nvCxnSpPr>
          <p:spPr>
            <a:xfrm flipV="1">
              <a:off x="8082568" y="3728716"/>
              <a:ext cx="109057" cy="8432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>
              <a:stCxn id="21" idx="6"/>
              <a:endCxn id="30" idx="2"/>
            </p:cNvCxnSpPr>
            <p:nvPr/>
          </p:nvCxnSpPr>
          <p:spPr>
            <a:xfrm>
              <a:off x="7207711" y="3453819"/>
              <a:ext cx="816488" cy="10747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TextBox 32"/>
            <p:cNvSpPr txBox="1"/>
            <p:nvPr/>
          </p:nvSpPr>
          <p:spPr>
            <a:xfrm>
              <a:off x="3790681" y="374364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950060" y="478657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926003" y="334465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954094" y="420266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5441158" y="5253645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3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146702" y="5017561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5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169722" y="328110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131677" y="4017933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4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8198434" y="396984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7542562" y="3159987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2</a:t>
              </a:r>
            </a:p>
          </p:txBody>
        </p:sp>
        <p:cxnSp>
          <p:nvCxnSpPr>
            <p:cNvPr id="43" name="Straight Arrow Connector 42"/>
            <p:cNvCxnSpPr>
              <a:stCxn id="19" idx="7"/>
              <a:endCxn id="21" idx="3"/>
            </p:cNvCxnSpPr>
            <p:nvPr/>
          </p:nvCxnSpPr>
          <p:spPr>
            <a:xfrm flipV="1">
              <a:off x="5003774" y="3572206"/>
              <a:ext cx="1918124" cy="15425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Box 43"/>
            <p:cNvSpPr txBox="1"/>
            <p:nvPr/>
          </p:nvSpPr>
          <p:spPr>
            <a:xfrm>
              <a:off x="6116392" y="4145858"/>
              <a:ext cx="5151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815168" y="5218240"/>
                <a:ext cx="422384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+0.5×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−4−2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5168" y="5218240"/>
                <a:ext cx="4223849" cy="276999"/>
              </a:xfrm>
              <a:prstGeom prst="rect">
                <a:avLst/>
              </a:prstGeom>
              <a:blipFill>
                <a:blip r:embed="rId2"/>
                <a:stretch>
                  <a:fillRect l="-289" t="-2222" r="-866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8437603" y="3342884"/>
                <a:ext cx="9028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603" y="3342884"/>
                <a:ext cx="902875" cy="276999"/>
              </a:xfrm>
              <a:prstGeom prst="rect">
                <a:avLst/>
              </a:prstGeom>
              <a:blipFill>
                <a:blip r:embed="rId3"/>
                <a:stretch>
                  <a:fillRect l="-3378" r="-6081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6738833" y="3217049"/>
                <a:ext cx="11240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833" y="3217049"/>
                <a:ext cx="1124026" cy="276999"/>
              </a:xfrm>
              <a:prstGeom prst="rect">
                <a:avLst/>
              </a:prstGeom>
              <a:blipFill>
                <a:blip r:embed="rId4"/>
                <a:stretch>
                  <a:fillRect l="-2703" r="-4324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6109659" y="5637272"/>
                <a:ext cx="10978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=−9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9659" y="5637272"/>
                <a:ext cx="1097865" cy="276999"/>
              </a:xfrm>
              <a:prstGeom prst="rect">
                <a:avLst/>
              </a:prstGeom>
              <a:blipFill>
                <a:blip r:embed="rId5"/>
                <a:stretch>
                  <a:fillRect l="-2778" r="-5000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5430150" y="3498081"/>
                <a:ext cx="11193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0150" y="3498081"/>
                <a:ext cx="1119345" cy="276999"/>
              </a:xfrm>
              <a:prstGeom prst="rect">
                <a:avLst/>
              </a:prstGeom>
              <a:blipFill>
                <a:blip r:embed="rId6"/>
                <a:stretch>
                  <a:fillRect l="-2732" r="-4918" b="-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27666" y="5725357"/>
                <a:ext cx="139666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=−10.3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666" y="5725357"/>
                <a:ext cx="1396664" cy="276999"/>
              </a:xfrm>
              <a:prstGeom prst="rect">
                <a:avLst/>
              </a:prstGeom>
              <a:blipFill>
                <a:blip r:embed="rId7"/>
                <a:stretch>
                  <a:fillRect l="-2183" r="-3930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2292666" y="4529925"/>
                <a:ext cx="14174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=−10.6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2666" y="4529925"/>
                <a:ext cx="1417439" cy="276999"/>
              </a:xfrm>
              <a:prstGeom prst="rect">
                <a:avLst/>
              </a:prstGeom>
              <a:blipFill>
                <a:blip r:embed="rId8"/>
                <a:stretch>
                  <a:fillRect l="-2146" r="-3863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4566083" y="4177590"/>
                <a:ext cx="11090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083" y="4177590"/>
                <a:ext cx="1109086" cy="276999"/>
              </a:xfrm>
              <a:prstGeom prst="rect">
                <a:avLst/>
              </a:prstGeom>
              <a:blipFill>
                <a:blip r:embed="rId9"/>
                <a:stretch>
                  <a:fillRect l="-2747" r="-4945" b="-6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" name="Group 52"/>
          <p:cNvGrpSpPr/>
          <p:nvPr/>
        </p:nvGrpSpPr>
        <p:grpSpPr>
          <a:xfrm>
            <a:off x="4359218" y="3689357"/>
            <a:ext cx="3623551" cy="702016"/>
            <a:chOff x="4023281" y="3452497"/>
            <a:chExt cx="3623551" cy="702016"/>
          </a:xfrm>
        </p:grpSpPr>
        <p:sp>
          <p:nvSpPr>
            <p:cNvPr id="54" name="Oval 53"/>
            <p:cNvSpPr/>
            <p:nvPr/>
          </p:nvSpPr>
          <p:spPr>
            <a:xfrm>
              <a:off x="7525712" y="3452497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/>
            <p:cNvSpPr/>
            <p:nvPr/>
          </p:nvSpPr>
          <p:spPr>
            <a:xfrm>
              <a:off x="4023281" y="4033393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/>
            <p:cNvSpPr/>
            <p:nvPr/>
          </p:nvSpPr>
          <p:spPr>
            <a:xfrm>
              <a:off x="4992252" y="3668156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/>
            <p:cNvSpPr/>
            <p:nvPr/>
          </p:nvSpPr>
          <p:spPr>
            <a:xfrm>
              <a:off x="6221974" y="3551329"/>
              <a:ext cx="121120" cy="121120"/>
            </a:xfrm>
            <a:prstGeom prst="ellipse">
              <a:avLst/>
            </a:prstGeom>
            <a:solidFill>
              <a:srgbClr val="00B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5102484" y="6080332"/>
            <a:ext cx="28635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err="1"/>
              <a:t>w.r.t.</a:t>
            </a:r>
            <a:r>
              <a:rPr lang="en-US" sz="1600" i="1" dirty="0"/>
              <a:t> a uniformly random policy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39992" y="3809278"/>
            <a:ext cx="2314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B050"/>
                </a:solidFill>
              </a:rPr>
              <a:t>Found a way to improve current policy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69ED71C-C5B9-D2C7-04DD-EEDED731C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7D23940-195B-C16C-A6FA-28D5A9C7B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2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8" grpId="0"/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specification of environment</a:t>
                </a:r>
              </a:p>
              <a:p>
                <a:pPr lvl="1"/>
                <a:r>
                  <a:rPr lang="en-US" dirty="0"/>
                  <a:t>If take an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now,</a:t>
                </a:r>
              </a:p>
              <a:p>
                <a:pPr lvl="2"/>
                <a:r>
                  <a:rPr lang="en-US" dirty="0"/>
                  <a:t>What is the next observation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or the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2"/>
                <a:r>
                  <a:rPr lang="en-US" dirty="0"/>
                  <a:t>What is the reward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4102216" y="3496756"/>
            <a:ext cx="4412497" cy="2996119"/>
            <a:chOff x="4102216" y="3496756"/>
            <a:chExt cx="4412497" cy="299611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02216" y="3496756"/>
              <a:ext cx="3446845" cy="27839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4250724" y="6215876"/>
              <a:ext cx="42639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/>
                <a:t>Example credit: David Silver, “Introduction to RL”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7717872" y="3523376"/>
            <a:ext cx="3410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Action: N,S,E,W</a:t>
            </a:r>
          </a:p>
          <a:p>
            <a:r>
              <a:rPr lang="en-US" dirty="0"/>
              <a:t>Reward: -1 </a:t>
            </a:r>
          </a:p>
          <a:p>
            <a:r>
              <a:rPr lang="en-US" dirty="0"/>
              <a:t>State: current position</a:t>
            </a:r>
          </a:p>
          <a:p>
            <a:r>
              <a:rPr lang="en-US" dirty="0"/>
              <a:t>Model:  configuration of the maze</a:t>
            </a:r>
          </a:p>
        </p:txBody>
      </p:sp>
      <p:sp>
        <p:nvSpPr>
          <p:cNvPr id="10" name="Oval 9"/>
          <p:cNvSpPr/>
          <p:nvPr/>
        </p:nvSpPr>
        <p:spPr>
          <a:xfrm>
            <a:off x="4924338" y="4282580"/>
            <a:ext cx="155196" cy="1551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5083728" y="4026716"/>
            <a:ext cx="528506" cy="369332"/>
            <a:chOff x="6098796" y="1069596"/>
            <a:chExt cx="528506" cy="369332"/>
          </a:xfrm>
        </p:grpSpPr>
        <p:cxnSp>
          <p:nvCxnSpPr>
            <p:cNvPr id="12" name="Straight Arrow Connector 11"/>
            <p:cNvCxnSpPr/>
            <p:nvPr/>
          </p:nvCxnSpPr>
          <p:spPr>
            <a:xfrm>
              <a:off x="6098796" y="1405156"/>
              <a:ext cx="457200" cy="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6161713" y="1069596"/>
              <a:ext cx="46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E</a:t>
              </a:r>
            </a:p>
          </p:txBody>
        </p:sp>
      </p:grp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D86FF3E5-E4F1-8E12-DBC4-DEE6401CE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29D3711-4B40-7C31-7ACC-05044624F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14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specification of environment</a:t>
                </a:r>
              </a:p>
              <a:p>
                <a:pPr lvl="1"/>
                <a:r>
                  <a:rPr lang="en-US" dirty="0"/>
                  <a:t>If take an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now,</a:t>
                </a:r>
              </a:p>
              <a:p>
                <a:pPr lvl="2"/>
                <a:r>
                  <a:rPr lang="en-US" dirty="0"/>
                  <a:t>What is the next observation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or the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2"/>
                <a:r>
                  <a:rPr lang="en-US" dirty="0"/>
                  <a:t>What is the reward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86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8221" y="6234574"/>
            <a:ext cx="4448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Example credit: David Silver, “Introduction to RL”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7872" y="3523376"/>
            <a:ext cx="3410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Action: N,S,E,W</a:t>
            </a:r>
          </a:p>
          <a:p>
            <a:r>
              <a:rPr lang="en-US" dirty="0"/>
              <a:t>Reward: -1 </a:t>
            </a:r>
          </a:p>
          <a:p>
            <a:r>
              <a:rPr lang="en-US" dirty="0"/>
              <a:t>State: current position</a:t>
            </a:r>
          </a:p>
          <a:p>
            <a:r>
              <a:rPr lang="en-US" dirty="0"/>
              <a:t>Model:  configuration of the maze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640" y="3460458"/>
            <a:ext cx="3527449" cy="278892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54574" y="3132712"/>
            <a:ext cx="191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Optimal policy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2690" y="4781249"/>
            <a:ext cx="31836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Should be defined for all states!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1F2381-C34F-8859-1872-89DED630A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F45259E-8AA0-3BBA-8E8E-BA1EE3531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589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 specification of environment</a:t>
                </a:r>
              </a:p>
              <a:p>
                <a:pPr lvl="1"/>
                <a:r>
                  <a:rPr lang="en-US" dirty="0"/>
                  <a:t>If take an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now,</a:t>
                </a:r>
              </a:p>
              <a:p>
                <a:pPr lvl="2"/>
                <a:r>
                  <a:rPr lang="en-US" dirty="0"/>
                  <a:t>What is the next observation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or the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2"/>
                <a:r>
                  <a:rPr lang="en-US" dirty="0"/>
                  <a:t>What is the reward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46179" y="6234574"/>
            <a:ext cx="44909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Example credit: David Silver, “Introduction to RL”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17872" y="3523376"/>
            <a:ext cx="34101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Action: N,S,E,W</a:t>
            </a:r>
          </a:p>
          <a:p>
            <a:r>
              <a:rPr lang="en-US" dirty="0"/>
              <a:t>Reward: -1 </a:t>
            </a:r>
          </a:p>
          <a:p>
            <a:r>
              <a:rPr lang="en-US" dirty="0"/>
              <a:t>State: current position</a:t>
            </a:r>
          </a:p>
          <a:p>
            <a:r>
              <a:rPr lang="en-US" dirty="0"/>
              <a:t>Model:  configuration of the maze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38650" y="3132275"/>
            <a:ext cx="2856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Value under optimal policy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4995" y="3468846"/>
            <a:ext cx="3461291" cy="2788920"/>
          </a:xfrm>
          <a:prstGeom prst="rect">
            <a:avLst/>
          </a:prstGeom>
        </p:spPr>
      </p:pic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F0ABC0D5-E212-D4B2-DBE6-C4ABC5AB3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60DC3BD-52C9-091F-E8F5-C6EFCB7B4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32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402" y="3531765"/>
            <a:ext cx="3530071" cy="280547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(Estimated)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An agent’s perspective of the environment</a:t>
                </a:r>
              </a:p>
              <a:p>
                <a:pPr lvl="1"/>
                <a:r>
                  <a:rPr lang="en-US" dirty="0"/>
                  <a:t>Estimated from history – the learning part</a:t>
                </a:r>
              </a:p>
              <a:p>
                <a:pPr lvl="1"/>
                <a:r>
                  <a:rPr lang="en-US" dirty="0"/>
                  <a:t>If I take an action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 now,</a:t>
                </a:r>
              </a:p>
              <a:p>
                <a:pPr lvl="2"/>
                <a:r>
                  <a:rPr lang="en-US" dirty="0"/>
                  <a:t>What might be the next observation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, or the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2"/>
                <a:r>
                  <a:rPr lang="en-US" dirty="0"/>
                  <a:t>What might be the reward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/>
                  <a:t>?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4158" y="3611461"/>
            <a:ext cx="34101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Action: N,S,E,W</a:t>
            </a:r>
          </a:p>
          <a:p>
            <a:r>
              <a:rPr lang="en-US" dirty="0"/>
              <a:t>Reward: -1 for </a:t>
            </a:r>
            <a:r>
              <a:rPr lang="en-US" u="sng" dirty="0"/>
              <a:t>visited states</a:t>
            </a:r>
            <a:r>
              <a:rPr lang="en-US" dirty="0"/>
              <a:t> so far </a:t>
            </a:r>
          </a:p>
          <a:p>
            <a:r>
              <a:rPr lang="en-US" dirty="0"/>
              <a:t>State: current position</a:t>
            </a:r>
          </a:p>
          <a:p>
            <a:r>
              <a:rPr lang="en-US" dirty="0"/>
              <a:t>Model:  </a:t>
            </a:r>
            <a:r>
              <a:rPr lang="en-US" u="sng" dirty="0"/>
              <a:t>estimated</a:t>
            </a:r>
            <a:r>
              <a:rPr lang="en-US" dirty="0"/>
              <a:t> configuration of the maze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28FB873-C3A6-9809-87DA-91645098B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62BAFDD-D502-7663-BE81-91DDF607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898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308633" cy="4351338"/>
          </a:xfrm>
        </p:spPr>
        <p:txBody>
          <a:bodyPr/>
          <a:lstStyle/>
          <a:p>
            <a:r>
              <a:rPr lang="en-US" dirty="0"/>
              <a:t>Environment model</a:t>
            </a:r>
          </a:p>
          <a:p>
            <a:pPr lvl="1"/>
            <a:r>
              <a:rPr lang="en-US" dirty="0"/>
              <a:t>Ground-truth construction</a:t>
            </a:r>
          </a:p>
          <a:p>
            <a:pPr lvl="1"/>
            <a:r>
              <a:rPr lang="en-US" dirty="0"/>
              <a:t>Might be given sometimes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513272" y="1837273"/>
            <a:ext cx="33086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8427137" y="1755734"/>
            <a:ext cx="33086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5544157" y="1907164"/>
            <a:ext cx="33086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4519097" y="1813977"/>
            <a:ext cx="33086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274480" y="1697492"/>
            <a:ext cx="33086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717120" y="1825624"/>
            <a:ext cx="33086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4658877" y="1831449"/>
            <a:ext cx="33086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4222062" y="1831449"/>
            <a:ext cx="380369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Estimated environment model</a:t>
            </a:r>
          </a:p>
          <a:p>
            <a:pPr lvl="1"/>
            <a:r>
              <a:rPr lang="en-US" dirty="0"/>
              <a:t>Agent’s belief </a:t>
            </a:r>
          </a:p>
          <a:p>
            <a:pPr lvl="1"/>
            <a:r>
              <a:rPr lang="en-US" dirty="0"/>
              <a:t>Might not be truthful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8254353" y="1843098"/>
            <a:ext cx="393764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Agent’s model</a:t>
            </a:r>
          </a:p>
          <a:p>
            <a:pPr lvl="1"/>
            <a:r>
              <a:rPr lang="en-US" dirty="0"/>
              <a:t>The mathematical/ statistical formulation used by the agent for estimation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805" y="3881153"/>
            <a:ext cx="2816705" cy="227503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784" y="3908038"/>
            <a:ext cx="2812265" cy="2235011"/>
          </a:xfrm>
          <a:prstGeom prst="rect">
            <a:avLst/>
          </a:prstGeom>
        </p:spPr>
      </p:pic>
      <p:pic>
        <p:nvPicPr>
          <p:cNvPr id="1026" name="Picture 2" descr="Machine learning fundamentals (II): Neural networks | by Conor McDonald |  Towards Data Scienc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539" y="4158147"/>
            <a:ext cx="2340588" cy="178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B99A28B8-E435-EDCA-E8BF-496B0CB15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88E45F-F51F-D9E8-5E24-33649E779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184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RL agents take actions with respect to history/state</a:t>
            </a:r>
          </a:p>
          <a:p>
            <a:r>
              <a:rPr lang="en-US" dirty="0"/>
              <a:t>Their goal is to find the highest value states</a:t>
            </a:r>
          </a:p>
          <a:p>
            <a:r>
              <a:rPr lang="en-US" dirty="0"/>
              <a:t>Model is about the environment, and can be estimated by the agent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RL2026-Fall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FE11C-5D2A-8DB2-5DF5-1267E0B13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CS@THU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83BA920-40CC-1299-F05E-B35A0C7F4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2FE41-6F7E-4506-AABC-77DAB6E9C22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739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1103</TotalTime>
  <Words>1265</Words>
  <Application>Microsoft Macintosh PowerPoint</Application>
  <PresentationFormat>Widescreen</PresentationFormat>
  <Paragraphs>328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Office Theme</vt:lpstr>
      <vt:lpstr>Elements of Reinforcement Learning</vt:lpstr>
      <vt:lpstr>Outline</vt:lpstr>
      <vt:lpstr>Action taking in reinforcement learning</vt:lpstr>
      <vt:lpstr>Reward in reinforcement learning</vt:lpstr>
      <vt:lpstr>How to take an action </vt:lpstr>
      <vt:lpstr>How to take an action </vt:lpstr>
      <vt:lpstr>How to take an action </vt:lpstr>
      <vt:lpstr>Action taking by value function</vt:lpstr>
      <vt:lpstr>Action taking by value function</vt:lpstr>
      <vt:lpstr>Policy</vt:lpstr>
      <vt:lpstr>Prediction vs. Control </vt:lpstr>
      <vt:lpstr>Model</vt:lpstr>
      <vt:lpstr>Model</vt:lpstr>
      <vt:lpstr>Model</vt:lpstr>
      <vt:lpstr>(Estimated) Model</vt:lpstr>
      <vt:lpstr>Models</vt:lpstr>
      <vt:lpstr>Takeaways</vt:lpstr>
    </vt:vector>
  </TitlesOfParts>
  <Company>University of Virginia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Reinforcement Learning</dc:title>
  <dc:creator>wang hongning</dc:creator>
  <cp:lastModifiedBy>hongning wang</cp:lastModifiedBy>
  <cp:revision>48</cp:revision>
  <dcterms:created xsi:type="dcterms:W3CDTF">2020-08-23T01:06:06Z</dcterms:created>
  <dcterms:modified xsi:type="dcterms:W3CDTF">2026-09-20T06:38:55Z</dcterms:modified>
</cp:coreProperties>
</file>